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321" r:id="rId2"/>
    <p:sldId id="323" r:id="rId3"/>
    <p:sldId id="324" r:id="rId4"/>
    <p:sldId id="329" r:id="rId5"/>
    <p:sldId id="326" r:id="rId6"/>
    <p:sldId id="328" r:id="rId7"/>
    <p:sldId id="327" r:id="rId8"/>
    <p:sldId id="330" r:id="rId9"/>
    <p:sldId id="278" r:id="rId10"/>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80C"/>
    <a:srgbClr val="254467"/>
    <a:srgbClr val="672058"/>
    <a:srgbClr val="B1D06C"/>
    <a:srgbClr val="7AC4D3"/>
    <a:srgbClr val="E5B53B"/>
    <a:srgbClr val="F6A758"/>
    <a:srgbClr val="75BBD6"/>
    <a:srgbClr val="99FF99"/>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50" autoAdjust="0"/>
    <p:restoredTop sz="92579" autoAdjust="0"/>
  </p:normalViewPr>
  <p:slideViewPr>
    <p:cSldViewPr snapToObjects="1">
      <p:cViewPr varScale="1">
        <p:scale>
          <a:sx n="40" d="100"/>
          <a:sy n="40" d="100"/>
        </p:scale>
        <p:origin x="1134" y="54"/>
      </p:cViewPr>
      <p:guideLst>
        <p:guide orient="horz" pos="2016"/>
        <p:guide pos="2880"/>
      </p:guideLst>
    </p:cSldViewPr>
  </p:slideViewPr>
  <p:notesTextViewPr>
    <p:cViewPr>
      <p:scale>
        <a:sx n="3" d="2"/>
        <a:sy n="3" d="2"/>
      </p:scale>
      <p:origin x="0" y="0"/>
    </p:cViewPr>
  </p:notesTextViewPr>
  <p:notesViewPr>
    <p:cSldViewPr snapToObjects="1">
      <p:cViewPr varScale="1">
        <p:scale>
          <a:sx n="51" d="100"/>
          <a:sy n="51" d="100"/>
        </p:scale>
        <p:origin x="297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C3A06-7860-4294-B5FF-703B819FED0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1DBD5D82-AABB-4658-8804-1DEA24B2AC06}">
      <dgm:prSet/>
      <dgm:spPr/>
      <dgm:t>
        <a:bodyPr/>
        <a:lstStyle/>
        <a:p>
          <a:r>
            <a:rPr lang="en-IE" dirty="0"/>
            <a:t>Modern-day Irish society </a:t>
          </a:r>
          <a:endParaRPr lang="en-US" dirty="0"/>
        </a:p>
      </dgm:t>
    </dgm:pt>
    <dgm:pt modelId="{E0A7B800-5A49-44B6-8727-88E6575280C6}" type="parTrans" cxnId="{40EB3009-0EFF-47F8-BF91-5DDA46C8CE94}">
      <dgm:prSet/>
      <dgm:spPr/>
      <dgm:t>
        <a:bodyPr/>
        <a:lstStyle/>
        <a:p>
          <a:endParaRPr lang="en-US"/>
        </a:p>
      </dgm:t>
    </dgm:pt>
    <dgm:pt modelId="{0C71200E-D76E-4F8F-8FDF-E08529526BB8}" type="sibTrans" cxnId="{40EB3009-0EFF-47F8-BF91-5DDA46C8CE94}">
      <dgm:prSet/>
      <dgm:spPr/>
      <dgm:t>
        <a:bodyPr/>
        <a:lstStyle/>
        <a:p>
          <a:endParaRPr lang="en-US"/>
        </a:p>
      </dgm:t>
    </dgm:pt>
    <dgm:pt modelId="{07FAA0B4-1ADA-4083-B269-C20CF77C555D}">
      <dgm:prSet/>
      <dgm:spPr/>
      <dgm:t>
        <a:bodyPr/>
        <a:lstStyle/>
        <a:p>
          <a:r>
            <a:rPr lang="en-GB" dirty="0"/>
            <a:t>Changes in Nurse Education</a:t>
          </a:r>
          <a:endParaRPr lang="en-US" dirty="0"/>
        </a:p>
      </dgm:t>
    </dgm:pt>
    <dgm:pt modelId="{4630E6D7-AC2B-4A86-9738-E5E08AFFBC99}" type="parTrans" cxnId="{C8763DD8-F1B2-47F2-9952-3D5450176C6D}">
      <dgm:prSet/>
      <dgm:spPr/>
      <dgm:t>
        <a:bodyPr/>
        <a:lstStyle/>
        <a:p>
          <a:endParaRPr lang="en-US"/>
        </a:p>
      </dgm:t>
    </dgm:pt>
    <dgm:pt modelId="{37CF8434-8C56-4C3D-AB5D-07128093DC2B}" type="sibTrans" cxnId="{C8763DD8-F1B2-47F2-9952-3D5450176C6D}">
      <dgm:prSet/>
      <dgm:spPr/>
      <dgm:t>
        <a:bodyPr/>
        <a:lstStyle/>
        <a:p>
          <a:endParaRPr lang="en-US"/>
        </a:p>
      </dgm:t>
    </dgm:pt>
    <dgm:pt modelId="{09D510C7-E670-425A-B033-76E01C9B6877}">
      <dgm:prSet/>
      <dgm:spPr/>
      <dgm:t>
        <a:bodyPr/>
        <a:lstStyle/>
        <a:p>
          <a:r>
            <a:rPr lang="en-GB"/>
            <a:t>Diversity</a:t>
          </a:r>
          <a:endParaRPr lang="en-US"/>
        </a:p>
      </dgm:t>
    </dgm:pt>
    <dgm:pt modelId="{4766D378-2044-4224-967E-468241E8D05B}" type="parTrans" cxnId="{1B62C598-F3D6-4802-9930-B988DC4DA4F3}">
      <dgm:prSet/>
      <dgm:spPr/>
      <dgm:t>
        <a:bodyPr/>
        <a:lstStyle/>
        <a:p>
          <a:endParaRPr lang="en-US"/>
        </a:p>
      </dgm:t>
    </dgm:pt>
    <dgm:pt modelId="{C6D0B896-5DAC-44EE-B813-DD52E1A142E6}" type="sibTrans" cxnId="{1B62C598-F3D6-4802-9930-B988DC4DA4F3}">
      <dgm:prSet/>
      <dgm:spPr/>
      <dgm:t>
        <a:bodyPr/>
        <a:lstStyle/>
        <a:p>
          <a:endParaRPr lang="en-US"/>
        </a:p>
      </dgm:t>
    </dgm:pt>
    <dgm:pt modelId="{828981A5-5C48-491B-AF1A-F2EA4CEA4B74}">
      <dgm:prSet/>
      <dgm:spPr/>
      <dgm:t>
        <a:bodyPr/>
        <a:lstStyle/>
        <a:p>
          <a:r>
            <a:rPr lang="en-GB" dirty="0"/>
            <a:t>Inclusion</a:t>
          </a:r>
          <a:endParaRPr lang="en-US" dirty="0"/>
        </a:p>
      </dgm:t>
    </dgm:pt>
    <dgm:pt modelId="{355F1925-1674-42DC-BC9A-5A25A0CA621F}" type="parTrans" cxnId="{ADA0B9C9-C8F8-4A9A-A35A-A19ABDB04EE2}">
      <dgm:prSet/>
      <dgm:spPr/>
      <dgm:t>
        <a:bodyPr/>
        <a:lstStyle/>
        <a:p>
          <a:endParaRPr lang="en-US"/>
        </a:p>
      </dgm:t>
    </dgm:pt>
    <dgm:pt modelId="{8AD6B0CF-B368-4950-B866-4C004AE59F03}" type="sibTrans" cxnId="{ADA0B9C9-C8F8-4A9A-A35A-A19ABDB04EE2}">
      <dgm:prSet/>
      <dgm:spPr/>
      <dgm:t>
        <a:bodyPr/>
        <a:lstStyle/>
        <a:p>
          <a:endParaRPr lang="en-US"/>
        </a:p>
      </dgm:t>
    </dgm:pt>
    <dgm:pt modelId="{A2585039-1486-40D5-9201-8C70BFFA7A97}">
      <dgm:prSet/>
      <dgm:spPr/>
      <dgm:t>
        <a:bodyPr/>
        <a:lstStyle/>
        <a:p>
          <a:r>
            <a:rPr lang="en-GB" b="1" dirty="0">
              <a:solidFill>
                <a:srgbClr val="92D050"/>
              </a:solidFill>
            </a:rPr>
            <a:t>U</a:t>
          </a:r>
          <a:r>
            <a:rPr lang="en-GB" b="1" dirty="0">
              <a:solidFill>
                <a:schemeClr val="accent3">
                  <a:lumMod val="60000"/>
                  <a:lumOff val="40000"/>
                </a:schemeClr>
              </a:solidFill>
            </a:rPr>
            <a:t>D</a:t>
          </a:r>
          <a:r>
            <a:rPr lang="en-GB" b="1" dirty="0">
              <a:solidFill>
                <a:schemeClr val="accent1"/>
              </a:solidFill>
            </a:rPr>
            <a:t>L</a:t>
          </a:r>
          <a:r>
            <a:rPr lang="en-GB" dirty="0"/>
            <a:t>-principles and application</a:t>
          </a:r>
          <a:endParaRPr lang="en-US" dirty="0"/>
        </a:p>
      </dgm:t>
    </dgm:pt>
    <dgm:pt modelId="{676C8341-EB7C-4ABE-B1A2-42E87A44E51B}" type="parTrans" cxnId="{44F6D0F8-5F8E-4FF4-9E86-8BFAA198F778}">
      <dgm:prSet/>
      <dgm:spPr/>
      <dgm:t>
        <a:bodyPr/>
        <a:lstStyle/>
        <a:p>
          <a:endParaRPr lang="en-US"/>
        </a:p>
      </dgm:t>
    </dgm:pt>
    <dgm:pt modelId="{3968C751-2F6C-4B8A-9786-6FE071B5959F}" type="sibTrans" cxnId="{44F6D0F8-5F8E-4FF4-9E86-8BFAA198F778}">
      <dgm:prSet/>
      <dgm:spPr/>
      <dgm:t>
        <a:bodyPr/>
        <a:lstStyle/>
        <a:p>
          <a:endParaRPr lang="en-US"/>
        </a:p>
      </dgm:t>
    </dgm:pt>
    <dgm:pt modelId="{2F633BE1-2220-40B9-A175-D803072A2CC1}" type="pres">
      <dgm:prSet presAssocID="{67DC3A06-7860-4294-B5FF-703B819FED0D}" presName="vert0" presStyleCnt="0">
        <dgm:presLayoutVars>
          <dgm:dir/>
          <dgm:animOne val="branch"/>
          <dgm:animLvl val="lvl"/>
        </dgm:presLayoutVars>
      </dgm:prSet>
      <dgm:spPr/>
    </dgm:pt>
    <dgm:pt modelId="{0279AC45-1480-4462-8A46-46A18A94AD54}" type="pres">
      <dgm:prSet presAssocID="{1DBD5D82-AABB-4658-8804-1DEA24B2AC06}" presName="thickLine" presStyleLbl="alignNode1" presStyleIdx="0" presStyleCnt="5"/>
      <dgm:spPr/>
    </dgm:pt>
    <dgm:pt modelId="{E17ACEFE-D46A-42C6-ADB1-B270DC3D880D}" type="pres">
      <dgm:prSet presAssocID="{1DBD5D82-AABB-4658-8804-1DEA24B2AC06}" presName="horz1" presStyleCnt="0"/>
      <dgm:spPr/>
    </dgm:pt>
    <dgm:pt modelId="{DC6192E7-F288-4F52-94A4-34A516749B84}" type="pres">
      <dgm:prSet presAssocID="{1DBD5D82-AABB-4658-8804-1DEA24B2AC06}" presName="tx1" presStyleLbl="revTx" presStyleIdx="0" presStyleCnt="5"/>
      <dgm:spPr/>
    </dgm:pt>
    <dgm:pt modelId="{50CFBDC2-DED2-4EC8-83C3-9D3C869A9431}" type="pres">
      <dgm:prSet presAssocID="{1DBD5D82-AABB-4658-8804-1DEA24B2AC06}" presName="vert1" presStyleCnt="0"/>
      <dgm:spPr/>
    </dgm:pt>
    <dgm:pt modelId="{7BCB775C-4365-4F9F-A4EA-EBAF8C03259C}" type="pres">
      <dgm:prSet presAssocID="{07FAA0B4-1ADA-4083-B269-C20CF77C555D}" presName="thickLine" presStyleLbl="alignNode1" presStyleIdx="1" presStyleCnt="5"/>
      <dgm:spPr/>
    </dgm:pt>
    <dgm:pt modelId="{58B666C3-3D4A-4E5C-96E8-E1DF2E786505}" type="pres">
      <dgm:prSet presAssocID="{07FAA0B4-1ADA-4083-B269-C20CF77C555D}" presName="horz1" presStyleCnt="0"/>
      <dgm:spPr/>
    </dgm:pt>
    <dgm:pt modelId="{327A41C4-1D20-40F5-B5C4-AC128DCF2FA7}" type="pres">
      <dgm:prSet presAssocID="{07FAA0B4-1ADA-4083-B269-C20CF77C555D}" presName="tx1" presStyleLbl="revTx" presStyleIdx="1" presStyleCnt="5"/>
      <dgm:spPr/>
    </dgm:pt>
    <dgm:pt modelId="{19300B71-6A1F-44D5-BEF9-487467EA6F7E}" type="pres">
      <dgm:prSet presAssocID="{07FAA0B4-1ADA-4083-B269-C20CF77C555D}" presName="vert1" presStyleCnt="0"/>
      <dgm:spPr/>
    </dgm:pt>
    <dgm:pt modelId="{F64B16F6-1A02-4A66-B324-EA52B799546C}" type="pres">
      <dgm:prSet presAssocID="{09D510C7-E670-425A-B033-76E01C9B6877}" presName="thickLine" presStyleLbl="alignNode1" presStyleIdx="2" presStyleCnt="5"/>
      <dgm:spPr/>
    </dgm:pt>
    <dgm:pt modelId="{701E0BC8-C04F-4BF4-9591-1A0826D9508F}" type="pres">
      <dgm:prSet presAssocID="{09D510C7-E670-425A-B033-76E01C9B6877}" presName="horz1" presStyleCnt="0"/>
      <dgm:spPr/>
    </dgm:pt>
    <dgm:pt modelId="{F66EB5E1-4968-4138-98A4-D38860FFA563}" type="pres">
      <dgm:prSet presAssocID="{09D510C7-E670-425A-B033-76E01C9B6877}" presName="tx1" presStyleLbl="revTx" presStyleIdx="2" presStyleCnt="5"/>
      <dgm:spPr/>
    </dgm:pt>
    <dgm:pt modelId="{40E7080E-D703-42B8-9597-4E9F28666333}" type="pres">
      <dgm:prSet presAssocID="{09D510C7-E670-425A-B033-76E01C9B6877}" presName="vert1" presStyleCnt="0"/>
      <dgm:spPr/>
    </dgm:pt>
    <dgm:pt modelId="{D2BF3F15-CD17-4C1A-93AC-6610B920ABEE}" type="pres">
      <dgm:prSet presAssocID="{828981A5-5C48-491B-AF1A-F2EA4CEA4B74}" presName="thickLine" presStyleLbl="alignNode1" presStyleIdx="3" presStyleCnt="5"/>
      <dgm:spPr/>
    </dgm:pt>
    <dgm:pt modelId="{EE27C45D-A171-4F14-A685-33FFE6589D9D}" type="pres">
      <dgm:prSet presAssocID="{828981A5-5C48-491B-AF1A-F2EA4CEA4B74}" presName="horz1" presStyleCnt="0"/>
      <dgm:spPr/>
    </dgm:pt>
    <dgm:pt modelId="{0159C1AC-E1B3-4B9C-A0DD-84DDDA699647}" type="pres">
      <dgm:prSet presAssocID="{828981A5-5C48-491B-AF1A-F2EA4CEA4B74}" presName="tx1" presStyleLbl="revTx" presStyleIdx="3" presStyleCnt="5"/>
      <dgm:spPr/>
    </dgm:pt>
    <dgm:pt modelId="{0B089A3D-C9F1-4053-BD23-861C0AC04C4F}" type="pres">
      <dgm:prSet presAssocID="{828981A5-5C48-491B-AF1A-F2EA4CEA4B74}" presName="vert1" presStyleCnt="0"/>
      <dgm:spPr/>
    </dgm:pt>
    <dgm:pt modelId="{FFF40A22-DC51-4EAB-85AF-D598C9C40884}" type="pres">
      <dgm:prSet presAssocID="{A2585039-1486-40D5-9201-8C70BFFA7A97}" presName="thickLine" presStyleLbl="alignNode1" presStyleIdx="4" presStyleCnt="5"/>
      <dgm:spPr/>
    </dgm:pt>
    <dgm:pt modelId="{B1DC8075-DA17-4947-BA9E-BE212800C588}" type="pres">
      <dgm:prSet presAssocID="{A2585039-1486-40D5-9201-8C70BFFA7A97}" presName="horz1" presStyleCnt="0"/>
      <dgm:spPr/>
    </dgm:pt>
    <dgm:pt modelId="{50BDAF96-9DF5-4085-9DC0-524E1EE5BBC7}" type="pres">
      <dgm:prSet presAssocID="{A2585039-1486-40D5-9201-8C70BFFA7A97}" presName="tx1" presStyleLbl="revTx" presStyleIdx="4" presStyleCnt="5"/>
      <dgm:spPr/>
    </dgm:pt>
    <dgm:pt modelId="{607CBAD4-1DC7-43F9-83FC-71B9CBFA19B1}" type="pres">
      <dgm:prSet presAssocID="{A2585039-1486-40D5-9201-8C70BFFA7A97}" presName="vert1" presStyleCnt="0"/>
      <dgm:spPr/>
    </dgm:pt>
  </dgm:ptLst>
  <dgm:cxnLst>
    <dgm:cxn modelId="{40EB3009-0EFF-47F8-BF91-5DDA46C8CE94}" srcId="{67DC3A06-7860-4294-B5FF-703B819FED0D}" destId="{1DBD5D82-AABB-4658-8804-1DEA24B2AC06}" srcOrd="0" destOrd="0" parTransId="{E0A7B800-5A49-44B6-8727-88E6575280C6}" sibTransId="{0C71200E-D76E-4F8F-8FDF-E08529526BB8}"/>
    <dgm:cxn modelId="{13A47124-CB90-4C2F-B9A5-760BC142A25C}" type="presOf" srcId="{09D510C7-E670-425A-B033-76E01C9B6877}" destId="{F66EB5E1-4968-4138-98A4-D38860FFA563}" srcOrd="0" destOrd="0" presId="urn:microsoft.com/office/officeart/2008/layout/LinedList"/>
    <dgm:cxn modelId="{A25A9242-879D-4BE7-9414-D28ACE062270}" type="presOf" srcId="{828981A5-5C48-491B-AF1A-F2EA4CEA4B74}" destId="{0159C1AC-E1B3-4B9C-A0DD-84DDDA699647}" srcOrd="0" destOrd="0" presId="urn:microsoft.com/office/officeart/2008/layout/LinedList"/>
    <dgm:cxn modelId="{C03C6489-E359-4981-A59E-CB7FCA7B99AC}" type="presOf" srcId="{1DBD5D82-AABB-4658-8804-1DEA24B2AC06}" destId="{DC6192E7-F288-4F52-94A4-34A516749B84}" srcOrd="0" destOrd="0" presId="urn:microsoft.com/office/officeart/2008/layout/LinedList"/>
    <dgm:cxn modelId="{C44A0E8E-E66F-45CA-8426-1E9B2DCEECA9}" type="presOf" srcId="{67DC3A06-7860-4294-B5FF-703B819FED0D}" destId="{2F633BE1-2220-40B9-A175-D803072A2CC1}" srcOrd="0" destOrd="0" presId="urn:microsoft.com/office/officeart/2008/layout/LinedList"/>
    <dgm:cxn modelId="{1B62C598-F3D6-4802-9930-B988DC4DA4F3}" srcId="{67DC3A06-7860-4294-B5FF-703B819FED0D}" destId="{09D510C7-E670-425A-B033-76E01C9B6877}" srcOrd="2" destOrd="0" parTransId="{4766D378-2044-4224-967E-468241E8D05B}" sibTransId="{C6D0B896-5DAC-44EE-B813-DD52E1A142E6}"/>
    <dgm:cxn modelId="{AF31ECB0-EF02-4CA6-BF01-4BC22B4FB411}" type="presOf" srcId="{A2585039-1486-40D5-9201-8C70BFFA7A97}" destId="{50BDAF96-9DF5-4085-9DC0-524E1EE5BBC7}" srcOrd="0" destOrd="0" presId="urn:microsoft.com/office/officeart/2008/layout/LinedList"/>
    <dgm:cxn modelId="{ADA0B9C9-C8F8-4A9A-A35A-A19ABDB04EE2}" srcId="{67DC3A06-7860-4294-B5FF-703B819FED0D}" destId="{828981A5-5C48-491B-AF1A-F2EA4CEA4B74}" srcOrd="3" destOrd="0" parTransId="{355F1925-1674-42DC-BC9A-5A25A0CA621F}" sibTransId="{8AD6B0CF-B368-4950-B866-4C004AE59F03}"/>
    <dgm:cxn modelId="{B72622D4-EC27-4DF4-BA43-49763D15FBF4}" type="presOf" srcId="{07FAA0B4-1ADA-4083-B269-C20CF77C555D}" destId="{327A41C4-1D20-40F5-B5C4-AC128DCF2FA7}" srcOrd="0" destOrd="0" presId="urn:microsoft.com/office/officeart/2008/layout/LinedList"/>
    <dgm:cxn modelId="{C8763DD8-F1B2-47F2-9952-3D5450176C6D}" srcId="{67DC3A06-7860-4294-B5FF-703B819FED0D}" destId="{07FAA0B4-1ADA-4083-B269-C20CF77C555D}" srcOrd="1" destOrd="0" parTransId="{4630E6D7-AC2B-4A86-9738-E5E08AFFBC99}" sibTransId="{37CF8434-8C56-4C3D-AB5D-07128093DC2B}"/>
    <dgm:cxn modelId="{44F6D0F8-5F8E-4FF4-9E86-8BFAA198F778}" srcId="{67DC3A06-7860-4294-B5FF-703B819FED0D}" destId="{A2585039-1486-40D5-9201-8C70BFFA7A97}" srcOrd="4" destOrd="0" parTransId="{676C8341-EB7C-4ABE-B1A2-42E87A44E51B}" sibTransId="{3968C751-2F6C-4B8A-9786-6FE071B5959F}"/>
    <dgm:cxn modelId="{D842026C-4E95-403D-A7B6-D83A4A2F70E0}" type="presParOf" srcId="{2F633BE1-2220-40B9-A175-D803072A2CC1}" destId="{0279AC45-1480-4462-8A46-46A18A94AD54}" srcOrd="0" destOrd="0" presId="urn:microsoft.com/office/officeart/2008/layout/LinedList"/>
    <dgm:cxn modelId="{F0BC8EB5-F513-4DDD-9542-EDCA1907B647}" type="presParOf" srcId="{2F633BE1-2220-40B9-A175-D803072A2CC1}" destId="{E17ACEFE-D46A-42C6-ADB1-B270DC3D880D}" srcOrd="1" destOrd="0" presId="urn:microsoft.com/office/officeart/2008/layout/LinedList"/>
    <dgm:cxn modelId="{89A32B6B-FE57-40BE-9D79-E2DA94287EAF}" type="presParOf" srcId="{E17ACEFE-D46A-42C6-ADB1-B270DC3D880D}" destId="{DC6192E7-F288-4F52-94A4-34A516749B84}" srcOrd="0" destOrd="0" presId="urn:microsoft.com/office/officeart/2008/layout/LinedList"/>
    <dgm:cxn modelId="{127AF5EB-189D-49FE-8216-2710C9724430}" type="presParOf" srcId="{E17ACEFE-D46A-42C6-ADB1-B270DC3D880D}" destId="{50CFBDC2-DED2-4EC8-83C3-9D3C869A9431}" srcOrd="1" destOrd="0" presId="urn:microsoft.com/office/officeart/2008/layout/LinedList"/>
    <dgm:cxn modelId="{3CEB58A4-1913-4CDD-BCE1-C73F3B066149}" type="presParOf" srcId="{2F633BE1-2220-40B9-A175-D803072A2CC1}" destId="{7BCB775C-4365-4F9F-A4EA-EBAF8C03259C}" srcOrd="2" destOrd="0" presId="urn:microsoft.com/office/officeart/2008/layout/LinedList"/>
    <dgm:cxn modelId="{A89EB6E8-CE94-4095-ABFC-0B231BCC2E2E}" type="presParOf" srcId="{2F633BE1-2220-40B9-A175-D803072A2CC1}" destId="{58B666C3-3D4A-4E5C-96E8-E1DF2E786505}" srcOrd="3" destOrd="0" presId="urn:microsoft.com/office/officeart/2008/layout/LinedList"/>
    <dgm:cxn modelId="{D793F35D-6EDD-4647-B780-88201EECDF87}" type="presParOf" srcId="{58B666C3-3D4A-4E5C-96E8-E1DF2E786505}" destId="{327A41C4-1D20-40F5-B5C4-AC128DCF2FA7}" srcOrd="0" destOrd="0" presId="urn:microsoft.com/office/officeart/2008/layout/LinedList"/>
    <dgm:cxn modelId="{8CCC5810-0F3E-40DC-A2C5-856DEE431A5D}" type="presParOf" srcId="{58B666C3-3D4A-4E5C-96E8-E1DF2E786505}" destId="{19300B71-6A1F-44D5-BEF9-487467EA6F7E}" srcOrd="1" destOrd="0" presId="urn:microsoft.com/office/officeart/2008/layout/LinedList"/>
    <dgm:cxn modelId="{EE4B5BC4-68BF-4F9E-B0BE-C5872F810CAB}" type="presParOf" srcId="{2F633BE1-2220-40B9-A175-D803072A2CC1}" destId="{F64B16F6-1A02-4A66-B324-EA52B799546C}" srcOrd="4" destOrd="0" presId="urn:microsoft.com/office/officeart/2008/layout/LinedList"/>
    <dgm:cxn modelId="{FDD7C251-832E-403C-ADFF-3E7310403C30}" type="presParOf" srcId="{2F633BE1-2220-40B9-A175-D803072A2CC1}" destId="{701E0BC8-C04F-4BF4-9591-1A0826D9508F}" srcOrd="5" destOrd="0" presId="urn:microsoft.com/office/officeart/2008/layout/LinedList"/>
    <dgm:cxn modelId="{AF4463E2-1178-4339-AA74-257F0443A1D2}" type="presParOf" srcId="{701E0BC8-C04F-4BF4-9591-1A0826D9508F}" destId="{F66EB5E1-4968-4138-98A4-D38860FFA563}" srcOrd="0" destOrd="0" presId="urn:microsoft.com/office/officeart/2008/layout/LinedList"/>
    <dgm:cxn modelId="{ADF7AF8F-6586-4A3E-B03B-54B4D39AC50B}" type="presParOf" srcId="{701E0BC8-C04F-4BF4-9591-1A0826D9508F}" destId="{40E7080E-D703-42B8-9597-4E9F28666333}" srcOrd="1" destOrd="0" presId="urn:microsoft.com/office/officeart/2008/layout/LinedList"/>
    <dgm:cxn modelId="{D198F5D9-5497-487A-9E94-16B3A83455DF}" type="presParOf" srcId="{2F633BE1-2220-40B9-A175-D803072A2CC1}" destId="{D2BF3F15-CD17-4C1A-93AC-6610B920ABEE}" srcOrd="6" destOrd="0" presId="urn:microsoft.com/office/officeart/2008/layout/LinedList"/>
    <dgm:cxn modelId="{AAF1D4D9-4CB4-493E-8B9E-8A2A342C35FE}" type="presParOf" srcId="{2F633BE1-2220-40B9-A175-D803072A2CC1}" destId="{EE27C45D-A171-4F14-A685-33FFE6589D9D}" srcOrd="7" destOrd="0" presId="urn:microsoft.com/office/officeart/2008/layout/LinedList"/>
    <dgm:cxn modelId="{8D1D3040-A80D-4312-B3F0-285C61455FF2}" type="presParOf" srcId="{EE27C45D-A171-4F14-A685-33FFE6589D9D}" destId="{0159C1AC-E1B3-4B9C-A0DD-84DDDA699647}" srcOrd="0" destOrd="0" presId="urn:microsoft.com/office/officeart/2008/layout/LinedList"/>
    <dgm:cxn modelId="{708A6AA8-1D2E-47BA-8314-9B939A235E23}" type="presParOf" srcId="{EE27C45D-A171-4F14-A685-33FFE6589D9D}" destId="{0B089A3D-C9F1-4053-BD23-861C0AC04C4F}" srcOrd="1" destOrd="0" presId="urn:microsoft.com/office/officeart/2008/layout/LinedList"/>
    <dgm:cxn modelId="{8B408AAE-4833-4E80-812A-C2D110E11840}" type="presParOf" srcId="{2F633BE1-2220-40B9-A175-D803072A2CC1}" destId="{FFF40A22-DC51-4EAB-85AF-D598C9C40884}" srcOrd="8" destOrd="0" presId="urn:microsoft.com/office/officeart/2008/layout/LinedList"/>
    <dgm:cxn modelId="{D75A1E76-A765-453C-BB47-691369ACD8AB}" type="presParOf" srcId="{2F633BE1-2220-40B9-A175-D803072A2CC1}" destId="{B1DC8075-DA17-4947-BA9E-BE212800C588}" srcOrd="9" destOrd="0" presId="urn:microsoft.com/office/officeart/2008/layout/LinedList"/>
    <dgm:cxn modelId="{0EA1DF1E-4721-46AB-B4D2-6A1A370738FF}" type="presParOf" srcId="{B1DC8075-DA17-4947-BA9E-BE212800C588}" destId="{50BDAF96-9DF5-4085-9DC0-524E1EE5BBC7}" srcOrd="0" destOrd="0" presId="urn:microsoft.com/office/officeart/2008/layout/LinedList"/>
    <dgm:cxn modelId="{A06EE248-C650-43A1-AC78-22C69C978B05}" type="presParOf" srcId="{B1DC8075-DA17-4947-BA9E-BE212800C588}" destId="{607CBAD4-1DC7-43F9-83FC-71B9CBFA19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9AC45-1480-4462-8A46-46A18A94AD54}">
      <dsp:nvSpPr>
        <dsp:cNvPr id="0" name=""/>
        <dsp:cNvSpPr/>
      </dsp:nvSpPr>
      <dsp:spPr>
        <a:xfrm>
          <a:off x="0" y="607"/>
          <a:ext cx="546201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192E7-F288-4F52-94A4-34A516749B84}">
      <dsp:nvSpPr>
        <dsp:cNvPr id="0" name=""/>
        <dsp:cNvSpPr/>
      </dsp:nvSpPr>
      <dsp:spPr>
        <a:xfrm>
          <a:off x="0" y="607"/>
          <a:ext cx="5462010" cy="99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E" sz="3300" kern="1200" dirty="0"/>
            <a:t>Modern-day Irish society </a:t>
          </a:r>
          <a:endParaRPr lang="en-US" sz="3300" kern="1200" dirty="0"/>
        </a:p>
      </dsp:txBody>
      <dsp:txXfrm>
        <a:off x="0" y="607"/>
        <a:ext cx="5462010" cy="995621"/>
      </dsp:txXfrm>
    </dsp:sp>
    <dsp:sp modelId="{7BCB775C-4365-4F9F-A4EA-EBAF8C03259C}">
      <dsp:nvSpPr>
        <dsp:cNvPr id="0" name=""/>
        <dsp:cNvSpPr/>
      </dsp:nvSpPr>
      <dsp:spPr>
        <a:xfrm>
          <a:off x="0" y="996229"/>
          <a:ext cx="5462010" cy="0"/>
        </a:xfrm>
        <a:prstGeom prst="line">
          <a:avLst/>
        </a:prstGeom>
        <a:solidFill>
          <a:schemeClr val="accent5">
            <a:hueOff val="-595981"/>
            <a:satOff val="7404"/>
            <a:lumOff val="588"/>
            <a:alphaOff val="0"/>
          </a:schemeClr>
        </a:solidFill>
        <a:ln w="25400" cap="flat" cmpd="sng" algn="ctr">
          <a:solidFill>
            <a:schemeClr val="accent5">
              <a:hueOff val="-595981"/>
              <a:satOff val="7404"/>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A41C4-1D20-40F5-B5C4-AC128DCF2FA7}">
      <dsp:nvSpPr>
        <dsp:cNvPr id="0" name=""/>
        <dsp:cNvSpPr/>
      </dsp:nvSpPr>
      <dsp:spPr>
        <a:xfrm>
          <a:off x="0" y="996229"/>
          <a:ext cx="5462010" cy="99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Changes in Nurse Education</a:t>
          </a:r>
          <a:endParaRPr lang="en-US" sz="3300" kern="1200" dirty="0"/>
        </a:p>
      </dsp:txBody>
      <dsp:txXfrm>
        <a:off x="0" y="996229"/>
        <a:ext cx="5462010" cy="995621"/>
      </dsp:txXfrm>
    </dsp:sp>
    <dsp:sp modelId="{F64B16F6-1A02-4A66-B324-EA52B799546C}">
      <dsp:nvSpPr>
        <dsp:cNvPr id="0" name=""/>
        <dsp:cNvSpPr/>
      </dsp:nvSpPr>
      <dsp:spPr>
        <a:xfrm>
          <a:off x="0" y="1991851"/>
          <a:ext cx="5462010" cy="0"/>
        </a:xfrm>
        <a:prstGeom prst="line">
          <a:avLst/>
        </a:prstGeom>
        <a:solidFill>
          <a:schemeClr val="accent5">
            <a:hueOff val="-1191962"/>
            <a:satOff val="14807"/>
            <a:lumOff val="1176"/>
            <a:alphaOff val="0"/>
          </a:schemeClr>
        </a:solidFill>
        <a:ln w="25400" cap="flat" cmpd="sng" algn="ctr">
          <a:solidFill>
            <a:schemeClr val="accent5">
              <a:hueOff val="-1191962"/>
              <a:satOff val="14807"/>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6EB5E1-4968-4138-98A4-D38860FFA563}">
      <dsp:nvSpPr>
        <dsp:cNvPr id="0" name=""/>
        <dsp:cNvSpPr/>
      </dsp:nvSpPr>
      <dsp:spPr>
        <a:xfrm>
          <a:off x="0" y="1991851"/>
          <a:ext cx="5462010" cy="99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a:t>Diversity</a:t>
          </a:r>
          <a:endParaRPr lang="en-US" sz="3300" kern="1200"/>
        </a:p>
      </dsp:txBody>
      <dsp:txXfrm>
        <a:off x="0" y="1991851"/>
        <a:ext cx="5462010" cy="995621"/>
      </dsp:txXfrm>
    </dsp:sp>
    <dsp:sp modelId="{D2BF3F15-CD17-4C1A-93AC-6610B920ABEE}">
      <dsp:nvSpPr>
        <dsp:cNvPr id="0" name=""/>
        <dsp:cNvSpPr/>
      </dsp:nvSpPr>
      <dsp:spPr>
        <a:xfrm>
          <a:off x="0" y="2987472"/>
          <a:ext cx="5462010" cy="0"/>
        </a:xfrm>
        <a:prstGeom prst="line">
          <a:avLst/>
        </a:prstGeom>
        <a:solidFill>
          <a:schemeClr val="accent5">
            <a:hueOff val="-1787943"/>
            <a:satOff val="22211"/>
            <a:lumOff val="1764"/>
            <a:alphaOff val="0"/>
          </a:schemeClr>
        </a:solidFill>
        <a:ln w="25400" cap="flat" cmpd="sng" algn="ctr">
          <a:solidFill>
            <a:schemeClr val="accent5">
              <a:hueOff val="-1787943"/>
              <a:satOff val="22211"/>
              <a:lumOff val="1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9C1AC-E1B3-4B9C-A0DD-84DDDA699647}">
      <dsp:nvSpPr>
        <dsp:cNvPr id="0" name=""/>
        <dsp:cNvSpPr/>
      </dsp:nvSpPr>
      <dsp:spPr>
        <a:xfrm>
          <a:off x="0" y="2987472"/>
          <a:ext cx="5462010" cy="99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Inclusion</a:t>
          </a:r>
          <a:endParaRPr lang="en-US" sz="3300" kern="1200" dirty="0"/>
        </a:p>
      </dsp:txBody>
      <dsp:txXfrm>
        <a:off x="0" y="2987472"/>
        <a:ext cx="5462010" cy="995621"/>
      </dsp:txXfrm>
    </dsp:sp>
    <dsp:sp modelId="{FFF40A22-DC51-4EAB-85AF-D598C9C40884}">
      <dsp:nvSpPr>
        <dsp:cNvPr id="0" name=""/>
        <dsp:cNvSpPr/>
      </dsp:nvSpPr>
      <dsp:spPr>
        <a:xfrm>
          <a:off x="0" y="3983094"/>
          <a:ext cx="5462010" cy="0"/>
        </a:xfrm>
        <a:prstGeom prst="line">
          <a:avLst/>
        </a:prstGeom>
        <a:solidFill>
          <a:schemeClr val="accent5">
            <a:hueOff val="-2383924"/>
            <a:satOff val="29615"/>
            <a:lumOff val="2352"/>
            <a:alphaOff val="0"/>
          </a:schemeClr>
        </a:solidFill>
        <a:ln w="25400" cap="flat" cmpd="sng" algn="ctr">
          <a:solidFill>
            <a:schemeClr val="accent5">
              <a:hueOff val="-2383924"/>
              <a:satOff val="29615"/>
              <a:lumOff val="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BDAF96-9DF5-4085-9DC0-524E1EE5BBC7}">
      <dsp:nvSpPr>
        <dsp:cNvPr id="0" name=""/>
        <dsp:cNvSpPr/>
      </dsp:nvSpPr>
      <dsp:spPr>
        <a:xfrm>
          <a:off x="0" y="3983094"/>
          <a:ext cx="5462010" cy="99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b="1" kern="1200" dirty="0">
              <a:solidFill>
                <a:srgbClr val="92D050"/>
              </a:solidFill>
            </a:rPr>
            <a:t>U</a:t>
          </a:r>
          <a:r>
            <a:rPr lang="en-GB" sz="3300" b="1" kern="1200" dirty="0">
              <a:solidFill>
                <a:schemeClr val="accent3">
                  <a:lumMod val="60000"/>
                  <a:lumOff val="40000"/>
                </a:schemeClr>
              </a:solidFill>
            </a:rPr>
            <a:t>D</a:t>
          </a:r>
          <a:r>
            <a:rPr lang="en-GB" sz="3300" b="1" kern="1200" dirty="0">
              <a:solidFill>
                <a:schemeClr val="accent1"/>
              </a:solidFill>
            </a:rPr>
            <a:t>L</a:t>
          </a:r>
          <a:r>
            <a:rPr lang="en-GB" sz="3300" kern="1200" dirty="0"/>
            <a:t>-principles and application</a:t>
          </a:r>
          <a:endParaRPr lang="en-US" sz="3300" kern="1200" dirty="0"/>
        </a:p>
      </dsp:txBody>
      <dsp:txXfrm>
        <a:off x="0" y="3983094"/>
        <a:ext cx="5462010" cy="99562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5930930-40C1-4609-9227-6AB20ADAA35D}" type="datetimeFigureOut">
              <a:rPr lang="en-IE"/>
              <a:pPr>
                <a:defRPr/>
              </a:pPr>
              <a:t>23/05/2022</a:t>
            </a:fld>
            <a:endParaRPr lang="en-IE"/>
          </a:p>
        </p:txBody>
      </p:sp>
      <p:sp>
        <p:nvSpPr>
          <p:cNvPr id="4" name="Footer Placeholder 3"/>
          <p:cNvSpPr>
            <a:spLocks noGrp="1"/>
          </p:cNvSpPr>
          <p:nvPr>
            <p:ph type="ftr" sz="quarter" idx="2"/>
          </p:nvPr>
        </p:nvSpPr>
        <p:spPr>
          <a:xfrm>
            <a:off x="1" y="9429751"/>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5" name="Slide Number Placeholder 4"/>
          <p:cNvSpPr>
            <a:spLocks noGrp="1"/>
          </p:cNvSpPr>
          <p:nvPr>
            <p:ph type="sldNum" sz="quarter" idx="3"/>
          </p:nvPr>
        </p:nvSpPr>
        <p:spPr>
          <a:xfrm>
            <a:off x="3849688" y="9429751"/>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E88398F-8D7F-4BC1-9861-96D8A5E5BBA4}" type="slidenum">
              <a:rPr lang="en-IE"/>
              <a:pPr>
                <a:defRPr/>
              </a:pPr>
              <a:t>‹#›</a:t>
            </a:fld>
            <a:endParaRPr lang="en-IE"/>
          </a:p>
        </p:txBody>
      </p:sp>
    </p:spTree>
    <p:extLst>
      <p:ext uri="{BB962C8B-B14F-4D97-AF65-F5344CB8AC3E}">
        <p14:creationId xmlns:p14="http://schemas.microsoft.com/office/powerpoint/2010/main" val="102912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1A53C56-C60F-4F78-9AB6-53C333F7AC22}" type="datetimeFigureOut">
              <a:rPr lang="en-US"/>
              <a:pPr>
                <a:defRPr/>
              </a:pPr>
              <a:t>5/23/2022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1" y="4714876"/>
            <a:ext cx="5438775" cy="4467225"/>
          </a:xfrm>
          <a:prstGeom prst="rect">
            <a:avLst/>
          </a:prstGeom>
        </p:spPr>
        <p:txBody>
          <a:bodyPr vert="horz" lIns="91440" tIns="45720" rIns="91440" bIns="45720" rtlCol="0">
            <a:normAutofit/>
          </a:bodyPr>
          <a:lstStyle/>
          <a:p>
            <a:pPr lvl="0"/>
            <a:r>
              <a:rPr lang="ga-IE" noProof="0"/>
              <a:t>Click to edit Master text styles</a:t>
            </a:r>
          </a:p>
          <a:p>
            <a:pPr lvl="1"/>
            <a:r>
              <a:rPr lang="ga-IE" noProof="0"/>
              <a:t>Second level</a:t>
            </a:r>
          </a:p>
          <a:p>
            <a:pPr lvl="2"/>
            <a:r>
              <a:rPr lang="ga-IE" noProof="0"/>
              <a:t>Third level</a:t>
            </a:r>
          </a:p>
          <a:p>
            <a:pPr lvl="3"/>
            <a:r>
              <a:rPr lang="ga-IE" noProof="0"/>
              <a:t>Fourth level</a:t>
            </a:r>
          </a:p>
          <a:p>
            <a:pPr lvl="4"/>
            <a:r>
              <a:rPr lang="ga-IE" noProof="0"/>
              <a:t>Fifth level</a:t>
            </a:r>
            <a:endParaRPr lang="en-US" noProof="0"/>
          </a:p>
        </p:txBody>
      </p:sp>
      <p:sp>
        <p:nvSpPr>
          <p:cNvPr id="6" name="Footer Placeholder 5"/>
          <p:cNvSpPr>
            <a:spLocks noGrp="1"/>
          </p:cNvSpPr>
          <p:nvPr>
            <p:ph type="ftr" sz="quarter" idx="4"/>
          </p:nvPr>
        </p:nvSpPr>
        <p:spPr>
          <a:xfrm>
            <a:off x="1"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12B2E05-6D66-4519-A4CE-E15EF3A6A123}" type="slidenum">
              <a:rPr lang="en-US"/>
              <a:pPr>
                <a:defRPr/>
              </a:pPr>
              <a:t>‹#›</a:t>
            </a:fld>
            <a:endParaRPr lang="en-US"/>
          </a:p>
        </p:txBody>
      </p:sp>
    </p:spTree>
    <p:extLst>
      <p:ext uri="{BB962C8B-B14F-4D97-AF65-F5344CB8AC3E}">
        <p14:creationId xmlns:p14="http://schemas.microsoft.com/office/powerpoint/2010/main" val="4211079667"/>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917575" y="744538"/>
            <a:ext cx="4962525"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DAB42-5F24-45E7-99A3-48F15482DEBA}" type="slidenum">
              <a:rPr lang="en-US">
                <a:cs typeface="Arial" charset="0"/>
              </a:rPr>
              <a:pPr fontAlgn="base">
                <a:spcBef>
                  <a:spcPct val="0"/>
                </a:spcBef>
                <a:spcAft>
                  <a:spcPct val="0"/>
                </a:spcAft>
              </a:pPr>
              <a:t>1</a:t>
            </a:fld>
            <a:endParaRPr lang="en-US">
              <a:cs typeface="Arial" charset="0"/>
            </a:endParaRPr>
          </a:p>
        </p:txBody>
      </p:sp>
    </p:spTree>
    <p:extLst>
      <p:ext uri="{BB962C8B-B14F-4D97-AF65-F5344CB8AC3E}">
        <p14:creationId xmlns:p14="http://schemas.microsoft.com/office/powerpoint/2010/main" val="334920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IE" dirty="0"/>
          </a:p>
        </p:txBody>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2</a:t>
            </a:fld>
            <a:endParaRPr lang="en-US"/>
          </a:p>
        </p:txBody>
      </p:sp>
    </p:spTree>
    <p:extLst>
      <p:ext uri="{BB962C8B-B14F-4D97-AF65-F5344CB8AC3E}">
        <p14:creationId xmlns:p14="http://schemas.microsoft.com/office/powerpoint/2010/main" val="307071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endParaRPr lang="en-IE" dirty="0"/>
          </a:p>
        </p:txBody>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3</a:t>
            </a:fld>
            <a:endParaRPr lang="en-US"/>
          </a:p>
        </p:txBody>
      </p:sp>
    </p:spTree>
    <p:extLst>
      <p:ext uri="{BB962C8B-B14F-4D97-AF65-F5344CB8AC3E}">
        <p14:creationId xmlns:p14="http://schemas.microsoft.com/office/powerpoint/2010/main" val="28885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4</a:t>
            </a:fld>
            <a:endParaRPr lang="en-US"/>
          </a:p>
        </p:txBody>
      </p:sp>
    </p:spTree>
    <p:extLst>
      <p:ext uri="{BB962C8B-B14F-4D97-AF65-F5344CB8AC3E}">
        <p14:creationId xmlns:p14="http://schemas.microsoft.com/office/powerpoint/2010/main" val="176616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5</a:t>
            </a:fld>
            <a:endParaRPr lang="en-US"/>
          </a:p>
        </p:txBody>
      </p:sp>
      <p:sp>
        <p:nvSpPr>
          <p:cNvPr id="6" name="Notes Placeholder 5">
            <a:extLst>
              <a:ext uri="{FF2B5EF4-FFF2-40B4-BE49-F238E27FC236}">
                <a16:creationId xmlns:a16="http://schemas.microsoft.com/office/drawing/2014/main" id="{92711542-D4A4-4AC1-B6C3-11D61EAEEDBD}"/>
              </a:ext>
            </a:extLst>
          </p:cNvPr>
          <p:cNvSpPr>
            <a:spLocks noGrp="1"/>
          </p:cNvSpPr>
          <p:nvPr>
            <p:ph type="body" sz="quarter" idx="3"/>
          </p:nvPr>
        </p:nvSpPr>
        <p:spPr/>
        <p:txBody>
          <a:bodyPr/>
          <a:lstStyle/>
          <a:p>
            <a:endParaRPr lang="en-IE"/>
          </a:p>
        </p:txBody>
      </p:sp>
    </p:spTree>
    <p:extLst>
      <p:ext uri="{BB962C8B-B14F-4D97-AF65-F5344CB8AC3E}">
        <p14:creationId xmlns:p14="http://schemas.microsoft.com/office/powerpoint/2010/main" val="375684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6</a:t>
            </a:fld>
            <a:endParaRPr lang="en-US"/>
          </a:p>
        </p:txBody>
      </p:sp>
      <p:sp>
        <p:nvSpPr>
          <p:cNvPr id="6" name="Notes Placeholder 5">
            <a:extLst>
              <a:ext uri="{FF2B5EF4-FFF2-40B4-BE49-F238E27FC236}">
                <a16:creationId xmlns:a16="http://schemas.microsoft.com/office/drawing/2014/main" id="{C36B3A0A-683E-4709-A116-495A0F3C4C4D}"/>
              </a:ext>
            </a:extLst>
          </p:cNvPr>
          <p:cNvSpPr>
            <a:spLocks noGrp="1"/>
          </p:cNvSpPr>
          <p:nvPr>
            <p:ph type="body" sz="quarter" idx="3"/>
          </p:nvPr>
        </p:nvSpPr>
        <p:spPr/>
        <p:txBody>
          <a:bodyPr/>
          <a:lstStyle/>
          <a:p>
            <a:endParaRPr lang="en-IE"/>
          </a:p>
        </p:txBody>
      </p:sp>
    </p:spTree>
    <p:extLst>
      <p:ext uri="{BB962C8B-B14F-4D97-AF65-F5344CB8AC3E}">
        <p14:creationId xmlns:p14="http://schemas.microsoft.com/office/powerpoint/2010/main" val="180743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7</a:t>
            </a:fld>
            <a:endParaRPr lang="en-US"/>
          </a:p>
        </p:txBody>
      </p:sp>
      <p:sp>
        <p:nvSpPr>
          <p:cNvPr id="6" name="Notes Placeholder 5">
            <a:extLst>
              <a:ext uri="{FF2B5EF4-FFF2-40B4-BE49-F238E27FC236}">
                <a16:creationId xmlns:a16="http://schemas.microsoft.com/office/drawing/2014/main" id="{14E3BB66-6CA6-4128-8BA3-77E1F1FF4146}"/>
              </a:ext>
            </a:extLst>
          </p:cNvPr>
          <p:cNvSpPr>
            <a:spLocks noGrp="1"/>
          </p:cNvSpPr>
          <p:nvPr>
            <p:ph type="body" sz="quarter" idx="3"/>
          </p:nvPr>
        </p:nvSpPr>
        <p:spPr/>
        <p:txBody>
          <a:bodyPr/>
          <a:lstStyle/>
          <a:p>
            <a:endParaRPr lang="en-IE"/>
          </a:p>
        </p:txBody>
      </p:sp>
    </p:spTree>
    <p:extLst>
      <p:ext uri="{BB962C8B-B14F-4D97-AF65-F5344CB8AC3E}">
        <p14:creationId xmlns:p14="http://schemas.microsoft.com/office/powerpoint/2010/main" val="65589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8</a:t>
            </a:fld>
            <a:endParaRPr lang="en-US"/>
          </a:p>
        </p:txBody>
      </p:sp>
    </p:spTree>
    <p:extLst>
      <p:ext uri="{BB962C8B-B14F-4D97-AF65-F5344CB8AC3E}">
        <p14:creationId xmlns:p14="http://schemas.microsoft.com/office/powerpoint/2010/main" val="358050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312B2E05-6D66-4519-A4CE-E15EF3A6A123}" type="slidenum">
              <a:rPr lang="en-US" smtClean="0"/>
              <a:pPr>
                <a:defRPr/>
              </a:pPr>
              <a:t>9</a:t>
            </a:fld>
            <a:endParaRPr lang="en-US"/>
          </a:p>
        </p:txBody>
      </p:sp>
    </p:spTree>
    <p:extLst>
      <p:ext uri="{BB962C8B-B14F-4D97-AF65-F5344CB8AC3E}">
        <p14:creationId xmlns:p14="http://schemas.microsoft.com/office/powerpoint/2010/main" val="142663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AC22BC-580E-4132-9FDF-DDD00900996A}" type="datetimeFigureOut">
              <a:rPr lang="en-US"/>
              <a:pPr>
                <a:defRPr/>
              </a:pPr>
              <a:t>5/23/2022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FA5003-FED8-449B-8B5B-0CDC1A94547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lvl1pPr>
              <a:defRPr/>
            </a:lvl1pPr>
          </a:lstStyle>
          <a:p>
            <a:pPr>
              <a:defRPr/>
            </a:pPr>
            <a:fld id="{FF1948BF-DDE3-462D-A306-8FB077BA07FF}" type="datetimeFigureOut">
              <a:rPr lang="en-US"/>
              <a:pPr>
                <a:defRPr/>
              </a:pPr>
              <a:t>5/23/2022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46BA61-FE4E-417D-978B-1AA20F9B05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lvl1pPr>
              <a:defRPr/>
            </a:lvl1pPr>
          </a:lstStyle>
          <a:p>
            <a:pPr>
              <a:defRPr/>
            </a:pPr>
            <a:fld id="{3D7CF4B6-7C19-420A-986F-0823339D6FB3}" type="datetimeFigureOut">
              <a:rPr lang="en-US"/>
              <a:pPr>
                <a:defRPr/>
              </a:pPr>
              <a:t>5/23/2022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6C22D8-B89E-470C-A9CF-DEDA943B316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lvl1pPr>
              <a:defRPr/>
            </a:lvl1pPr>
          </a:lstStyle>
          <a:p>
            <a:pPr>
              <a:defRPr/>
            </a:pPr>
            <a:fld id="{C72689CE-CED2-4B8A-894C-2388C9F6D287}" type="datetimeFigureOut">
              <a:rPr lang="en-US"/>
              <a:pPr>
                <a:defRPr/>
              </a:pPr>
              <a:t>5/23/2022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BFD9CE-5DEB-4A5D-BC41-FA1F09B793A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lvl1pPr>
              <a:defRPr/>
            </a:lvl1pPr>
          </a:lstStyle>
          <a:p>
            <a:pPr>
              <a:defRPr/>
            </a:pPr>
            <a:fld id="{7E473AB4-37EB-4D06-A40E-BA9C0B66B8CA}" type="datetimeFigureOut">
              <a:rPr lang="en-US"/>
              <a:pPr>
                <a:defRPr/>
              </a:pPr>
              <a:t>5/23/2022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4EE1F1-523B-4C8C-B0C8-3D072632928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3"/>
          <p:cNvSpPr>
            <a:spLocks noGrp="1"/>
          </p:cNvSpPr>
          <p:nvPr>
            <p:ph type="dt" sz="half" idx="10"/>
          </p:nvPr>
        </p:nvSpPr>
        <p:spPr/>
        <p:txBody>
          <a:bodyPr/>
          <a:lstStyle>
            <a:lvl1pPr>
              <a:defRPr/>
            </a:lvl1pPr>
          </a:lstStyle>
          <a:p>
            <a:pPr>
              <a:defRPr/>
            </a:pPr>
            <a:fld id="{BB315FE8-BA95-4027-877C-618252422F6B}" type="datetimeFigureOut">
              <a:rPr lang="en-US"/>
              <a:pPr>
                <a:defRPr/>
              </a:pPr>
              <a:t>5/23/2022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651AD5-1A55-4338-A50A-0251883A62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3"/>
          <p:cNvSpPr>
            <a:spLocks noGrp="1"/>
          </p:cNvSpPr>
          <p:nvPr>
            <p:ph type="dt" sz="half" idx="10"/>
          </p:nvPr>
        </p:nvSpPr>
        <p:spPr/>
        <p:txBody>
          <a:bodyPr/>
          <a:lstStyle>
            <a:lvl1pPr>
              <a:defRPr/>
            </a:lvl1pPr>
          </a:lstStyle>
          <a:p>
            <a:pPr>
              <a:defRPr/>
            </a:pPr>
            <a:fld id="{9FCC58CE-3F15-4874-9143-A9B00DDB7942}" type="datetimeFigureOut">
              <a:rPr lang="en-US"/>
              <a:pPr>
                <a:defRPr/>
              </a:pPr>
              <a:t>5/23/2022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E09634A-2B3A-419A-B250-F28BF081E0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DDA5395-3ACF-423C-AE68-AF6607867E90}" type="datetimeFigureOut">
              <a:rPr lang="en-US"/>
              <a:pPr>
                <a:defRPr/>
              </a:pPr>
              <a:t>5/23/2022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1D535A-A8A4-41BA-8BA1-4002A2F144E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9BA32D-68AB-465C-BF4B-88FAAF00F40C}" type="datetimeFigureOut">
              <a:rPr lang="en-US"/>
              <a:pPr>
                <a:defRPr/>
              </a:pPr>
              <a:t>5/23/2022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68B149-C012-46FF-8C38-005AA20EAE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p:cNvSpPr>
            <a:spLocks noGrp="1"/>
          </p:cNvSpPr>
          <p:nvPr>
            <p:ph type="dt" sz="half" idx="10"/>
          </p:nvPr>
        </p:nvSpPr>
        <p:spPr/>
        <p:txBody>
          <a:bodyPr/>
          <a:lstStyle>
            <a:lvl1pPr>
              <a:defRPr/>
            </a:lvl1pPr>
          </a:lstStyle>
          <a:p>
            <a:pPr>
              <a:defRPr/>
            </a:pPr>
            <a:fld id="{58F6C311-63AB-4606-9C18-DFBB4C216D50}" type="datetimeFigureOut">
              <a:rPr lang="en-US"/>
              <a:pPr>
                <a:defRPr/>
              </a:pPr>
              <a:t>5/23/2022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6336E4-EC57-4109-B744-85C944FDF5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p:cNvSpPr>
            <a:spLocks noGrp="1"/>
          </p:cNvSpPr>
          <p:nvPr>
            <p:ph type="dt" sz="half" idx="10"/>
          </p:nvPr>
        </p:nvSpPr>
        <p:spPr/>
        <p:txBody>
          <a:bodyPr/>
          <a:lstStyle>
            <a:lvl1pPr>
              <a:defRPr/>
            </a:lvl1pPr>
          </a:lstStyle>
          <a:p>
            <a:pPr>
              <a:defRPr/>
            </a:pPr>
            <a:fld id="{B0A8E9E1-1357-4083-9569-EE597143A41E}" type="datetimeFigureOut">
              <a:rPr lang="en-US"/>
              <a:pPr>
                <a:defRPr/>
              </a:pPr>
              <a:t>5/23/2022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E32455-FCF9-4A05-A78B-34377CF8EE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D73532B-3229-45E1-9DDF-51FCBC23EEE0}" type="datetimeFigureOut">
              <a:rPr lang="en-US"/>
              <a:pPr>
                <a:defRPr/>
              </a:pPr>
              <a:t>5/23/2022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0B8F9A3-4373-4918-A503-D4F8BB1785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www.cast.org/impact/universal-design-for-learn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ideal.com/diversity-and-inclusion/accessed%2020/05/2022" TargetMode="External"/><Relationship Id="rId4" Type="http://schemas.openxmlformats.org/officeDocument/2006/relationships/hyperlink" Target="https://www.cast.org/impact/universal-design-for-learning/accesssed%2011/05/202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544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1F1F1"/>
              </a:solidFill>
            </a:endParaRPr>
          </a:p>
        </p:txBody>
      </p:sp>
      <p:sp>
        <p:nvSpPr>
          <p:cNvPr id="15364" name="TextBox 1"/>
          <p:cNvSpPr txBox="1">
            <a:spLocks noChangeArrowheads="1"/>
          </p:cNvSpPr>
          <p:nvPr/>
        </p:nvSpPr>
        <p:spPr bwMode="auto">
          <a:xfrm>
            <a:off x="323528" y="1916833"/>
            <a:ext cx="8640960" cy="5416868"/>
          </a:xfrm>
          <a:prstGeom prst="rect">
            <a:avLst/>
          </a:prstGeom>
          <a:noFill/>
          <a:ln w="9525">
            <a:noFill/>
            <a:miter lim="800000"/>
            <a:headEnd/>
            <a:tailEnd/>
          </a:ln>
        </p:spPr>
        <p:txBody>
          <a:bodyPr wrap="square">
            <a:spAutoFit/>
          </a:bodyPr>
          <a:lstStyle/>
          <a:p>
            <a:r>
              <a:rPr lang="en-IE" b="1" dirty="0">
                <a:solidFill>
                  <a:schemeClr val="bg1"/>
                </a:solidFill>
                <a:latin typeface="Arial" panose="020B0604020202020204" pitchFamily="34" charset="0"/>
                <a:cs typeface="Arial" panose="020B0604020202020204" pitchFamily="34" charset="0"/>
              </a:rPr>
              <a:t>University Learning in North West Ireland. </a:t>
            </a:r>
          </a:p>
          <a:p>
            <a:endParaRPr lang="en-IE" b="1" dirty="0">
              <a:solidFill>
                <a:schemeClr val="bg1"/>
              </a:solidFill>
              <a:latin typeface="Arial" panose="020B0604020202020204" pitchFamily="34" charset="0"/>
              <a:cs typeface="Arial" panose="020B0604020202020204" pitchFamily="34" charset="0"/>
            </a:endParaRPr>
          </a:p>
          <a:p>
            <a:endParaRPr lang="en-IE" b="1" dirty="0">
              <a:solidFill>
                <a:schemeClr val="bg1"/>
              </a:solidFill>
              <a:latin typeface="Arial" panose="020B0604020202020204" pitchFamily="34" charset="0"/>
              <a:cs typeface="Arial" panose="020B0604020202020204" pitchFamily="34" charset="0"/>
            </a:endParaRPr>
          </a:p>
          <a:p>
            <a:r>
              <a:rPr lang="en-IE" sz="3200" b="1" dirty="0">
                <a:solidFill>
                  <a:schemeClr val="bg1"/>
                </a:solidFill>
                <a:latin typeface="Arial" panose="020B0604020202020204" pitchFamily="34" charset="0"/>
                <a:cs typeface="Arial" panose="020B0604020202020204" pitchFamily="34" charset="0"/>
              </a:rPr>
              <a:t>The impact of the implementation of the </a:t>
            </a:r>
            <a:r>
              <a:rPr lang="en-GB" sz="6600" b="1" dirty="0">
                <a:solidFill>
                  <a:srgbClr val="92D050"/>
                </a:solidFill>
              </a:rPr>
              <a:t>U</a:t>
            </a:r>
            <a:r>
              <a:rPr lang="en-GB" sz="6600" b="1" dirty="0">
                <a:solidFill>
                  <a:schemeClr val="accent3">
                    <a:lumMod val="60000"/>
                    <a:lumOff val="40000"/>
                  </a:schemeClr>
                </a:solidFill>
              </a:rPr>
              <a:t>D</a:t>
            </a:r>
            <a:r>
              <a:rPr lang="en-GB" sz="6600" b="1" dirty="0">
                <a:solidFill>
                  <a:schemeClr val="accent1"/>
                </a:solidFill>
              </a:rPr>
              <a:t>L </a:t>
            </a:r>
            <a:r>
              <a:rPr lang="en-IE" sz="3200" b="1" dirty="0">
                <a:solidFill>
                  <a:schemeClr val="bg1"/>
                </a:solidFill>
                <a:latin typeface="Arial" panose="020B0604020202020204" pitchFamily="34" charset="0"/>
                <a:cs typeface="Arial" panose="020B0604020202020204" pitchFamily="34" charset="0"/>
              </a:rPr>
              <a:t>principles on a Nursing Practice Skills Module.</a:t>
            </a:r>
          </a:p>
          <a:p>
            <a:endParaRPr lang="en-IE" b="1" dirty="0">
              <a:solidFill>
                <a:schemeClr val="bg1"/>
              </a:solidFill>
              <a:latin typeface="Arial" panose="020B0604020202020204" pitchFamily="34" charset="0"/>
              <a:cs typeface="Arial" panose="020B0604020202020204" pitchFamily="34" charset="0"/>
            </a:endParaRPr>
          </a:p>
          <a:p>
            <a:endParaRPr lang="en-IE" b="1" dirty="0">
              <a:solidFill>
                <a:schemeClr val="bg1"/>
              </a:solidFill>
              <a:latin typeface="Arial" panose="020B0604020202020204" pitchFamily="34" charset="0"/>
              <a:cs typeface="Arial" panose="020B0604020202020204" pitchFamily="34" charset="0"/>
            </a:endParaRPr>
          </a:p>
          <a:p>
            <a:r>
              <a:rPr lang="en-IE" b="1" dirty="0">
                <a:solidFill>
                  <a:schemeClr val="bg1"/>
                </a:solidFill>
                <a:latin typeface="Arial" panose="020B0604020202020204" pitchFamily="34" charset="0"/>
                <a:cs typeface="Arial" panose="020B0604020202020204" pitchFamily="34" charset="0"/>
              </a:rPr>
              <a:t>Presented By: Dr Dympna Walsh-Gallagher</a:t>
            </a:r>
          </a:p>
          <a:p>
            <a:r>
              <a:rPr lang="en-IE" sz="1800" b="1" kern="1200" dirty="0">
                <a:solidFill>
                  <a:schemeClr val="bg1"/>
                </a:solidFill>
                <a:effectLst/>
                <a:latin typeface="Calibri" panose="020F0502020204030204" pitchFamily="34" charset="0"/>
                <a:ea typeface="+mn-ea"/>
                <a:cs typeface="+mn-cs"/>
              </a:rPr>
              <a:t>School of Nursing, Health Sciences and Disability Studies, </a:t>
            </a:r>
            <a:endParaRPr lang="en-IE" sz="1800" dirty="0">
              <a:solidFill>
                <a:schemeClr val="bg1"/>
              </a:solidFill>
              <a:effectLst/>
              <a:latin typeface="Times New Roman" panose="02020603050405020304" pitchFamily="18" charset="0"/>
              <a:ea typeface="Times New Roman" panose="02020603050405020304" pitchFamily="18" charset="0"/>
            </a:endParaRPr>
          </a:p>
          <a:p>
            <a:r>
              <a:rPr lang="en-IE" sz="1800" b="1" kern="1200" dirty="0">
                <a:solidFill>
                  <a:schemeClr val="bg1"/>
                </a:solidFill>
                <a:effectLst/>
                <a:latin typeface="Calibri" panose="020F0502020204030204" pitchFamily="34" charset="0"/>
                <a:ea typeface="+mn-ea"/>
                <a:cs typeface="+mn-cs"/>
              </a:rPr>
              <a:t>St Angela’s College, Sligo</a:t>
            </a:r>
            <a:endParaRPr lang="en-IE" sz="1800" dirty="0">
              <a:solidFill>
                <a:schemeClr val="bg1"/>
              </a:solidFill>
              <a:effectLst/>
              <a:latin typeface="Times New Roman" panose="02020603050405020304" pitchFamily="18" charset="0"/>
              <a:ea typeface="Times New Roman" panose="02020603050405020304" pitchFamily="18" charset="0"/>
            </a:endParaRPr>
          </a:p>
          <a:p>
            <a:endParaRPr lang="en-IE" b="1" dirty="0">
              <a:solidFill>
                <a:schemeClr val="bg1"/>
              </a:solidFill>
              <a:latin typeface="Arial" panose="020B0604020202020204" pitchFamily="34" charset="0"/>
              <a:cs typeface="Arial" panose="020B0604020202020204" pitchFamily="34" charset="0"/>
            </a:endParaRPr>
          </a:p>
          <a:p>
            <a:endParaRPr lang="en-IE" b="1" dirty="0">
              <a:solidFill>
                <a:schemeClr val="bg1"/>
              </a:solidFill>
              <a:latin typeface="Arial" panose="020B0604020202020204" pitchFamily="34" charset="0"/>
              <a:cs typeface="Arial" panose="020B0604020202020204" pitchFamily="34" charset="0"/>
            </a:endParaRPr>
          </a:p>
          <a:p>
            <a:endParaRPr lang="en-IE" b="1" dirty="0">
              <a:solidFill>
                <a:schemeClr val="bg1"/>
              </a:solidFill>
              <a:latin typeface="Arial" panose="020B0604020202020204" pitchFamily="34" charset="0"/>
              <a:cs typeface="Arial" panose="020B0604020202020204" pitchFamily="34" charset="0"/>
            </a:endParaRPr>
          </a:p>
          <a:p>
            <a:endParaRPr lang="en-IE" b="1" dirty="0">
              <a:solidFill>
                <a:schemeClr val="bg1"/>
              </a:solidFill>
              <a:latin typeface="Arial" panose="020B0604020202020204" pitchFamily="34" charset="0"/>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A1E85C88-9E49-4FB3-9D73-9DA800B0F627}"/>
              </a:ext>
            </a:extLst>
          </p:cNvPr>
          <p:cNvPicPr>
            <a:picLocks noChangeAspect="1"/>
          </p:cNvPicPr>
          <p:nvPr/>
        </p:nvPicPr>
        <p:blipFill>
          <a:blip r:embed="rId3"/>
          <a:stretch>
            <a:fillRect/>
          </a:stretch>
        </p:blipFill>
        <p:spPr>
          <a:xfrm>
            <a:off x="485088" y="404664"/>
            <a:ext cx="6876256" cy="1398361"/>
          </a:xfrm>
          <a:prstGeom prst="rect">
            <a:avLst/>
          </a:prstGeom>
        </p:spPr>
      </p:pic>
    </p:spTree>
    <p:extLst>
      <p:ext uri="{BB962C8B-B14F-4D97-AF65-F5344CB8AC3E}">
        <p14:creationId xmlns:p14="http://schemas.microsoft.com/office/powerpoint/2010/main" val="17018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8">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59970-CB77-406B-92AA-729D675E5F51}"/>
              </a:ext>
            </a:extLst>
          </p:cNvPr>
          <p:cNvSpPr>
            <a:spLocks noGrp="1"/>
          </p:cNvSpPr>
          <p:nvPr>
            <p:ph type="title"/>
          </p:nvPr>
        </p:nvSpPr>
        <p:spPr>
          <a:xfrm>
            <a:off x="483798" y="1097280"/>
            <a:ext cx="2847230" cy="4666207"/>
          </a:xfrm>
        </p:spPr>
        <p:txBody>
          <a:bodyPr anchor="ctr">
            <a:normAutofit/>
          </a:bodyPr>
          <a:lstStyle/>
          <a:p>
            <a:r>
              <a:rPr lang="en-GB" sz="4200"/>
              <a:t>Background</a:t>
            </a:r>
            <a:br>
              <a:rPr lang="en-GB" sz="4200"/>
            </a:br>
            <a:endParaRPr lang="en-IE" sz="4200"/>
          </a:p>
        </p:txBody>
      </p:sp>
      <p:grpSp>
        <p:nvGrpSpPr>
          <p:cNvPr id="44" name="Group 10">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932" y="5945955"/>
            <a:ext cx="9082028" cy="525780"/>
            <a:chOff x="82576" y="5945955"/>
            <a:chExt cx="12109423" cy="525780"/>
          </a:xfrm>
        </p:grpSpPr>
        <p:sp>
          <p:nvSpPr>
            <p:cNvPr id="12" name="Rectangle 11">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2">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ontent Placeholder 2">
            <a:extLst>
              <a:ext uri="{FF2B5EF4-FFF2-40B4-BE49-F238E27FC236}">
                <a16:creationId xmlns:a16="http://schemas.microsoft.com/office/drawing/2014/main" id="{7C98301B-9683-8E6B-0B0A-6B37FA1C6030}"/>
              </a:ext>
            </a:extLst>
          </p:cNvPr>
          <p:cNvGraphicFramePr>
            <a:graphicFrameLocks noGrp="1"/>
          </p:cNvGraphicFramePr>
          <p:nvPr>
            <p:ph idx="1"/>
            <p:extLst>
              <p:ext uri="{D42A27DB-BD31-4B8C-83A1-F6EECF244321}">
                <p14:modId xmlns:p14="http://schemas.microsoft.com/office/powerpoint/2010/main" val="4206465713"/>
              </p:ext>
            </p:extLst>
          </p:nvPr>
        </p:nvGraphicFramePr>
        <p:xfrm>
          <a:off x="3792785" y="939020"/>
          <a:ext cx="5462010" cy="4979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99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5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FE48F7-F8AA-49B5-8F3C-CBB40586D19A}"/>
              </a:ext>
            </a:extLst>
          </p:cNvPr>
          <p:cNvSpPr>
            <a:spLocks noGrp="1"/>
          </p:cNvSpPr>
          <p:nvPr>
            <p:ph type="title"/>
          </p:nvPr>
        </p:nvSpPr>
        <p:spPr>
          <a:xfrm>
            <a:off x="606478" y="386930"/>
            <a:ext cx="6927525" cy="1188950"/>
          </a:xfrm>
        </p:spPr>
        <p:txBody>
          <a:bodyPr anchor="b">
            <a:normAutofit/>
          </a:bodyPr>
          <a:lstStyle/>
          <a:p>
            <a:r>
              <a:rPr lang="en-GB" sz="4700" b="1"/>
              <a:t>Introduction</a:t>
            </a:r>
            <a:endParaRPr lang="en-IE" sz="4700" b="1"/>
          </a:p>
        </p:txBody>
      </p:sp>
      <p:grpSp>
        <p:nvGrpSpPr>
          <p:cNvPr id="51" name="Group 5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52" name="Rectangle 5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FE9F9D-9FE6-44B6-9CBF-1A5E87CCFF7A}"/>
              </a:ext>
            </a:extLst>
          </p:cNvPr>
          <p:cNvSpPr>
            <a:spLocks noGrp="1"/>
          </p:cNvSpPr>
          <p:nvPr>
            <p:ph idx="1"/>
          </p:nvPr>
        </p:nvSpPr>
        <p:spPr>
          <a:xfrm>
            <a:off x="372727" y="2492896"/>
            <a:ext cx="8230873" cy="3858028"/>
          </a:xfrm>
        </p:spPr>
        <p:txBody>
          <a:bodyPr anchor="ctr">
            <a:normAutofit lnSpcReduction="10000"/>
          </a:bodyPr>
          <a:lstStyle/>
          <a:p>
            <a:pPr marL="0" indent="0">
              <a:lnSpc>
                <a:spcPct val="90000"/>
              </a:lnSpc>
              <a:buNone/>
            </a:pPr>
            <a:r>
              <a:rPr lang="en-IE" sz="2000" b="1" dirty="0">
                <a:effectLst/>
                <a:latin typeface="Calibri" panose="020F0502020204030204" pitchFamily="34" charset="0"/>
                <a:ea typeface="MS Gothic" panose="020B0609070205080204" pitchFamily="49" charset="-128"/>
                <a:cs typeface="Calibri" panose="020F0502020204030204" pitchFamily="34" charset="0"/>
              </a:rPr>
              <a:t>Nursing Practice Skills 4 (Intellectual Disability)</a:t>
            </a:r>
          </a:p>
          <a:p>
            <a:pPr marL="0" indent="0">
              <a:lnSpc>
                <a:spcPct val="90000"/>
              </a:lnSpc>
              <a:buNone/>
            </a:pPr>
            <a:r>
              <a:rPr lang="en-IE" sz="2000" dirty="0">
                <a:effectLst/>
                <a:latin typeface="Calibri" panose="020F0502020204030204" pitchFamily="34" charset="0"/>
                <a:ea typeface="Calibri" panose="020F0502020204030204" pitchFamily="34" charset="0"/>
                <a:cs typeface="Calibri" panose="020F0502020204030204" pitchFamily="34" charset="0"/>
              </a:rPr>
              <a:t>Within this module, students will have the opportunity to further develop knowledge and competence in</a:t>
            </a:r>
            <a:r>
              <a:rPr lang="en-IE" sz="2000" b="1" dirty="0">
                <a:effectLst/>
                <a:latin typeface="Calibri" panose="020F0502020204030204" pitchFamily="34" charset="0"/>
                <a:ea typeface="Calibri" panose="020F0502020204030204" pitchFamily="34" charset="0"/>
                <a:cs typeface="Calibri" panose="020F0502020204030204" pitchFamily="34" charset="0"/>
              </a:rPr>
              <a:t> advanced</a:t>
            </a:r>
            <a:r>
              <a:rPr lang="en-IE" sz="2000" dirty="0">
                <a:effectLst/>
                <a:latin typeface="Calibri" panose="020F0502020204030204" pitchFamily="34" charset="0"/>
                <a:ea typeface="Calibri" panose="020F0502020204030204" pitchFamily="34" charset="0"/>
                <a:cs typeface="Calibri" panose="020F0502020204030204" pitchFamily="34" charset="0"/>
              </a:rPr>
              <a:t> nursing </a:t>
            </a:r>
            <a:r>
              <a:rPr lang="en-IE" sz="2000" b="1" dirty="0">
                <a:effectLst/>
                <a:latin typeface="Calibri" panose="020F0502020204030204" pitchFamily="34" charset="0"/>
                <a:ea typeface="Calibri" panose="020F0502020204030204" pitchFamily="34" charset="0"/>
                <a:cs typeface="Calibri" panose="020F0502020204030204" pitchFamily="34" charset="0"/>
              </a:rPr>
              <a:t>skills</a:t>
            </a:r>
            <a:r>
              <a:rPr lang="en-IE" sz="2000" dirty="0">
                <a:effectLst/>
                <a:latin typeface="Calibri" panose="020F0502020204030204" pitchFamily="34" charset="0"/>
                <a:ea typeface="Calibri" panose="020F0502020204030204" pitchFamily="34" charset="0"/>
                <a:cs typeface="Calibri" panose="020F0502020204030204" pitchFamily="34" charset="0"/>
              </a:rPr>
              <a:t> of health, communication and advocacy. </a:t>
            </a:r>
          </a:p>
          <a:p>
            <a:pPr marL="0" indent="0">
              <a:lnSpc>
                <a:spcPct val="90000"/>
              </a:lnSpc>
              <a:buNone/>
            </a:pPr>
            <a:endParaRPr lang="en-IE" sz="20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IE" sz="2000" b="1" dirty="0">
                <a:effectLst/>
                <a:latin typeface="Calibri" panose="020F0502020204030204" pitchFamily="34" charset="0"/>
                <a:ea typeface="Calibri" panose="020F0502020204030204" pitchFamily="34" charset="0"/>
                <a:cs typeface="Calibri" panose="020F0502020204030204" pitchFamily="34" charset="0"/>
              </a:rPr>
              <a:t>TEACHING AND LEARNING ACTIVITIES/STRATEGIES</a:t>
            </a:r>
            <a:endParaRPr lang="en-IE"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IE" sz="2000" dirty="0">
                <a:latin typeface="Calibri" panose="020F0502020204030204" pitchFamily="34" charset="0"/>
                <a:ea typeface="Calibri" panose="020F0502020204030204" pitchFamily="34" charset="0"/>
                <a:cs typeface="Calibri" panose="020F0502020204030204" pitchFamily="34" charset="0"/>
              </a:rPr>
              <a:t>L</a:t>
            </a:r>
            <a:r>
              <a:rPr lang="en-IE" sz="2000" dirty="0">
                <a:effectLst/>
                <a:latin typeface="Calibri" panose="020F0502020204030204" pitchFamily="34" charset="0"/>
                <a:ea typeface="Calibri" panose="020F0502020204030204" pitchFamily="34" charset="0"/>
                <a:cs typeface="Calibri" panose="020F0502020204030204" pitchFamily="34" charset="0"/>
              </a:rPr>
              <a:t>ectures, tutorials, seminars, on-line learning, individual and group work, digital media, simulation, concept mapping, practical skills sessions, supervised practice, unobtrusive supervision, role plays, problem-based learning and reflection.</a:t>
            </a:r>
          </a:p>
          <a:p>
            <a:pPr marL="0" indent="0">
              <a:lnSpc>
                <a:spcPct val="90000"/>
              </a:lnSpc>
              <a:buNone/>
            </a:pPr>
            <a:endParaRPr lang="en-IE" sz="2000" dirty="0">
              <a:latin typeface="Calibri" panose="020F0502020204030204" pitchFamily="34" charset="0"/>
              <a:ea typeface="Arial" panose="020B0604020202020204" pitchFamily="34" charset="0"/>
              <a:cs typeface="Calibri" panose="020F0502020204030204" pitchFamily="34" charset="0"/>
            </a:endParaRPr>
          </a:p>
          <a:p>
            <a:pPr marL="0" indent="0">
              <a:lnSpc>
                <a:spcPct val="90000"/>
              </a:lnSpc>
              <a:buNone/>
            </a:pPr>
            <a:r>
              <a:rPr lang="en-IE" sz="2000" b="1" dirty="0">
                <a:effectLst/>
                <a:latin typeface="Calibri" panose="020F0502020204030204" pitchFamily="34" charset="0"/>
                <a:ea typeface="Arial" panose="020B0604020202020204" pitchFamily="34" charset="0"/>
                <a:cs typeface="Calibri" panose="020F0502020204030204" pitchFamily="34" charset="0"/>
              </a:rPr>
              <a:t>Assessment for the module:</a:t>
            </a:r>
          </a:p>
          <a:p>
            <a:pPr marL="0" indent="0">
              <a:lnSpc>
                <a:spcPct val="90000"/>
              </a:lnSpc>
              <a:buNone/>
            </a:pPr>
            <a:r>
              <a:rPr lang="en-IE" sz="2000" dirty="0" err="1">
                <a:latin typeface="Calibri" panose="020F0502020204030204" pitchFamily="34" charset="0"/>
                <a:ea typeface="Arial" panose="020B0604020202020204" pitchFamily="34" charset="0"/>
                <a:cs typeface="Calibri" panose="020F0502020204030204" pitchFamily="34" charset="0"/>
              </a:rPr>
              <a:t>Etivity</a:t>
            </a:r>
            <a:r>
              <a:rPr lang="en-IE" sz="2000" dirty="0">
                <a:latin typeface="Calibri" panose="020F0502020204030204" pitchFamily="34" charset="0"/>
                <a:ea typeface="Arial" panose="020B0604020202020204" pitchFamily="34" charset="0"/>
                <a:cs typeface="Calibri" panose="020F0502020204030204" pitchFamily="34" charset="0"/>
              </a:rPr>
              <a:t> (20%) and OSCE (80%)</a:t>
            </a:r>
            <a:endParaRPr lang="en-IE" sz="2000" dirty="0">
              <a:effectLst/>
              <a:latin typeface="Calibri" panose="020F0502020204030204" pitchFamily="34" charset="0"/>
              <a:ea typeface="Arial" panose="020B0604020202020204" pitchFamily="34" charset="0"/>
              <a:cs typeface="Calibri" panose="020F0502020204030204" pitchFamily="34" charset="0"/>
            </a:endParaRPr>
          </a:p>
          <a:p>
            <a:pPr marL="0" indent="0">
              <a:lnSpc>
                <a:spcPct val="90000"/>
              </a:lnSpc>
              <a:buNone/>
            </a:pPr>
            <a:endParaRPr lang="en-IE"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0942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CD05D-128A-4D30-954F-DF40EE27EBEF}"/>
              </a:ext>
            </a:extLst>
          </p:cNvPr>
          <p:cNvSpPr>
            <a:spLocks noGrp="1"/>
          </p:cNvSpPr>
          <p:nvPr>
            <p:ph type="title"/>
          </p:nvPr>
        </p:nvSpPr>
        <p:spPr>
          <a:xfrm>
            <a:off x="483798" y="525982"/>
            <a:ext cx="3212237" cy="1200361"/>
          </a:xfrm>
        </p:spPr>
        <p:txBody>
          <a:bodyPr anchor="b">
            <a:normAutofit fontScale="90000"/>
          </a:bodyPr>
          <a:lstStyle/>
          <a:p>
            <a:r>
              <a:rPr lang="en-GB" sz="3200" b="1" dirty="0">
                <a:solidFill>
                  <a:srgbClr val="92D050"/>
                </a:solidFill>
              </a:rPr>
              <a:t> </a:t>
            </a:r>
            <a:r>
              <a:rPr lang="en-GB" sz="4800" b="1" dirty="0">
                <a:solidFill>
                  <a:srgbClr val="92D050"/>
                </a:solidFill>
              </a:rPr>
              <a:t>U</a:t>
            </a:r>
            <a:r>
              <a:rPr lang="en-GB" sz="4800" b="1" dirty="0">
                <a:solidFill>
                  <a:schemeClr val="accent3">
                    <a:lumMod val="60000"/>
                    <a:lumOff val="40000"/>
                  </a:schemeClr>
                </a:solidFill>
              </a:rPr>
              <a:t>D</a:t>
            </a:r>
            <a:r>
              <a:rPr lang="en-GB" sz="4800" b="1" dirty="0">
                <a:solidFill>
                  <a:schemeClr val="accent1"/>
                </a:solidFill>
              </a:rPr>
              <a:t>L</a:t>
            </a:r>
            <a:r>
              <a:rPr lang="en-GB" sz="3100" b="1" dirty="0"/>
              <a:t> IMPLEMENTATION</a:t>
            </a:r>
            <a:endParaRPr lang="en-IE" sz="3100" b="1" dirty="0"/>
          </a:p>
        </p:txBody>
      </p:sp>
      <p:sp>
        <p:nvSpPr>
          <p:cNvPr id="20"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0DB3E5-AC16-43F4-BFA4-7D28DA114293}"/>
              </a:ext>
            </a:extLst>
          </p:cNvPr>
          <p:cNvSpPr>
            <a:spLocks noGrp="1"/>
          </p:cNvSpPr>
          <p:nvPr>
            <p:ph idx="1"/>
          </p:nvPr>
        </p:nvSpPr>
        <p:spPr>
          <a:xfrm>
            <a:off x="166164" y="2031101"/>
            <a:ext cx="3906923" cy="3511943"/>
          </a:xfrm>
        </p:spPr>
        <p:txBody>
          <a:bodyPr anchor="ctr">
            <a:normAutofit/>
          </a:bodyPr>
          <a:lstStyle/>
          <a:p>
            <a:pPr marL="0" indent="0">
              <a:buNone/>
            </a:pPr>
            <a:r>
              <a:rPr lang="en-GB" sz="2000" dirty="0"/>
              <a:t>Clinical Skills Manager and DPA staff</a:t>
            </a:r>
          </a:p>
          <a:p>
            <a:pPr marL="0" indent="0">
              <a:buNone/>
            </a:pPr>
            <a:endParaRPr lang="en-GB" sz="2000" dirty="0"/>
          </a:p>
          <a:p>
            <a:pPr marL="0" indent="0">
              <a:buNone/>
            </a:pPr>
            <a:r>
              <a:rPr lang="en-GB" sz="2000" dirty="0"/>
              <a:t>Setting the Scene</a:t>
            </a:r>
          </a:p>
          <a:p>
            <a:pPr marL="0" indent="0">
              <a:buNone/>
            </a:pPr>
            <a:endParaRPr lang="en-GB" sz="2000" dirty="0"/>
          </a:p>
          <a:p>
            <a:pPr marL="0" indent="0">
              <a:buNone/>
            </a:pPr>
            <a:r>
              <a:rPr lang="en-GB" sz="2000" dirty="0"/>
              <a:t>Effective Communication</a:t>
            </a:r>
          </a:p>
          <a:p>
            <a:pPr marL="0" indent="0">
              <a:buNone/>
            </a:pPr>
            <a:endParaRPr lang="en-GB" sz="2000" dirty="0"/>
          </a:p>
          <a:p>
            <a:pPr marL="0" indent="0">
              <a:buNone/>
            </a:pPr>
            <a:r>
              <a:rPr lang="en-GB" sz="2000" dirty="0"/>
              <a:t>Safe Environment for Everyone</a:t>
            </a:r>
          </a:p>
          <a:p>
            <a:pPr marL="0" indent="0">
              <a:buNone/>
            </a:pPr>
            <a:endParaRPr lang="en-GB" sz="2000" dirty="0"/>
          </a:p>
          <a:p>
            <a:pPr marL="0" indent="0">
              <a:buNone/>
            </a:pPr>
            <a:r>
              <a:rPr lang="en-GB" sz="2000" dirty="0"/>
              <a:t>Inclusive to EVERYONE!</a:t>
            </a:r>
            <a:endParaRPr lang="en-IE" sz="2000" dirty="0"/>
          </a:p>
        </p:txBody>
      </p:sp>
      <p:sp>
        <p:nvSpPr>
          <p:cNvPr id="21"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he Last 24 Hours of Care">
            <a:hlinkClick r:id="" action="ppaction://media"/>
            <a:extLst>
              <a:ext uri="{FF2B5EF4-FFF2-40B4-BE49-F238E27FC236}">
                <a16:creationId xmlns:a16="http://schemas.microsoft.com/office/drawing/2014/main" id="{76912E4F-8D04-4AC5-82C3-DC4794639B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0803" y="2151786"/>
            <a:ext cx="4221014" cy="2321557"/>
          </a:xfrm>
          <a:prstGeom prst="rect">
            <a:avLst/>
          </a:prstGeom>
        </p:spPr>
      </p:pic>
      <p:sp>
        <p:nvSpPr>
          <p:cNvPr id="4" name="TextBox 3">
            <a:extLst>
              <a:ext uri="{FF2B5EF4-FFF2-40B4-BE49-F238E27FC236}">
                <a16:creationId xmlns:a16="http://schemas.microsoft.com/office/drawing/2014/main" id="{340266A3-2998-B65F-BE55-A36C15A34924}"/>
              </a:ext>
            </a:extLst>
          </p:cNvPr>
          <p:cNvSpPr txBox="1"/>
          <p:nvPr/>
        </p:nvSpPr>
        <p:spPr>
          <a:xfrm>
            <a:off x="2486722" y="49288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Tree>
    <p:extLst>
      <p:ext uri="{BB962C8B-B14F-4D97-AF65-F5344CB8AC3E}">
        <p14:creationId xmlns:p14="http://schemas.microsoft.com/office/powerpoint/2010/main" val="19294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13CA-7DCB-4571-BC27-16BCE07F6706}"/>
              </a:ext>
            </a:extLst>
          </p:cNvPr>
          <p:cNvSpPr>
            <a:spLocks noGrp="1"/>
          </p:cNvSpPr>
          <p:nvPr>
            <p:ph type="title"/>
          </p:nvPr>
        </p:nvSpPr>
        <p:spPr>
          <a:xfrm>
            <a:off x="0" y="274638"/>
            <a:ext cx="8686800" cy="850106"/>
          </a:xfrm>
        </p:spPr>
        <p:txBody>
          <a:bodyPr/>
          <a:lstStyle/>
          <a:p>
            <a:r>
              <a:rPr lang="en-GB"/>
              <a:t>Impact of </a:t>
            </a:r>
            <a:r>
              <a:rPr lang="en-GB" b="1">
                <a:solidFill>
                  <a:srgbClr val="92D050"/>
                </a:solidFill>
              </a:rPr>
              <a:t>U</a:t>
            </a:r>
            <a:r>
              <a:rPr lang="en-GB" b="1">
                <a:solidFill>
                  <a:schemeClr val="accent3">
                    <a:lumMod val="60000"/>
                    <a:lumOff val="40000"/>
                  </a:schemeClr>
                </a:solidFill>
              </a:rPr>
              <a:t>D</a:t>
            </a:r>
            <a:r>
              <a:rPr lang="en-GB" b="1">
                <a:solidFill>
                  <a:schemeClr val="accent1"/>
                </a:solidFill>
              </a:rPr>
              <a:t>L</a:t>
            </a:r>
            <a:r>
              <a:rPr lang="en-GB" b="1"/>
              <a:t> </a:t>
            </a:r>
            <a:r>
              <a:rPr lang="en-GB"/>
              <a:t>implementation</a:t>
            </a:r>
            <a:endParaRPr lang="en-IE" dirty="0"/>
          </a:p>
        </p:txBody>
      </p:sp>
      <p:sp>
        <p:nvSpPr>
          <p:cNvPr id="3" name="Content Placeholder 2">
            <a:extLst>
              <a:ext uri="{FF2B5EF4-FFF2-40B4-BE49-F238E27FC236}">
                <a16:creationId xmlns:a16="http://schemas.microsoft.com/office/drawing/2014/main" id="{308A81CC-EC24-4C78-8A0C-4D1D2F43BBC5}"/>
              </a:ext>
            </a:extLst>
          </p:cNvPr>
          <p:cNvSpPr>
            <a:spLocks noGrp="1"/>
          </p:cNvSpPr>
          <p:nvPr>
            <p:ph idx="1"/>
          </p:nvPr>
        </p:nvSpPr>
        <p:spPr>
          <a:xfrm>
            <a:off x="457200" y="1412776"/>
            <a:ext cx="8435280" cy="5170586"/>
          </a:xfrm>
        </p:spPr>
        <p:txBody>
          <a:bodyPr/>
          <a:lstStyle/>
          <a:p>
            <a:pPr marL="0" indent="0" algn="l" rtl="0" fontAlgn="base">
              <a:buNone/>
            </a:pPr>
            <a:r>
              <a:rPr lang="en-US" sz="1800" b="1" i="0" u="sng" dirty="0">
                <a:solidFill>
                  <a:srgbClr val="FF0000"/>
                </a:solidFill>
                <a:effectLst/>
                <a:latin typeface="Segoe UI" panose="020B0502040204020203" pitchFamily="34" charset="0"/>
              </a:rPr>
              <a:t>Sarah said </a:t>
            </a:r>
            <a:r>
              <a:rPr lang="en-US" sz="1800" b="0" i="0" dirty="0">
                <a:solidFill>
                  <a:srgbClr val="201F1E"/>
                </a:solidFill>
                <a:effectLst/>
                <a:latin typeface="Segoe UI" panose="020B0502040204020203" pitchFamily="34" charset="0"/>
              </a:rPr>
              <a:t>”I found the teachings of supporting someone in the last 24 hours of life to be a successful learning process. ..It has been an </a:t>
            </a:r>
            <a:r>
              <a:rPr lang="en-US" sz="1800" b="0" i="0" dirty="0" err="1">
                <a:solidFill>
                  <a:srgbClr val="201F1E"/>
                </a:solidFill>
                <a:effectLst/>
                <a:latin typeface="Segoe UI" panose="020B0502040204020203" pitchFamily="34" charset="0"/>
              </a:rPr>
              <a:t>honour</a:t>
            </a:r>
            <a:r>
              <a:rPr lang="en-US" sz="1800" b="0" i="0" dirty="0">
                <a:solidFill>
                  <a:srgbClr val="201F1E"/>
                </a:solidFill>
                <a:effectLst/>
                <a:latin typeface="Segoe UI" panose="020B0502040204020203" pitchFamily="34" charset="0"/>
              </a:rPr>
              <a:t> to learn how to adequately support a person, and their loved ones through the last 24 hours of life. I found the teachings very applicable to practice as following the module I had the </a:t>
            </a:r>
            <a:r>
              <a:rPr lang="en-US" sz="1800" b="0" i="0" dirty="0" err="1">
                <a:solidFill>
                  <a:srgbClr val="201F1E"/>
                </a:solidFill>
                <a:effectLst/>
                <a:latin typeface="Segoe UI" panose="020B0502040204020203" pitchFamily="34" charset="0"/>
              </a:rPr>
              <a:t>honour</a:t>
            </a:r>
            <a:r>
              <a:rPr lang="en-US" sz="1800" b="0" i="0" dirty="0">
                <a:solidFill>
                  <a:srgbClr val="201F1E"/>
                </a:solidFill>
                <a:effectLst/>
                <a:latin typeface="Segoe UI" panose="020B0502040204020203" pitchFamily="34" charset="0"/>
              </a:rPr>
              <a:t> to support someone in their final few hours and it was comforting to know that from your teachings that just being present and offering a hand to hold or a cup of tea to a loved one can provide such emotional and physical comfort…an individuals wishes for the end of life is important and that these are implemented. I do also think that the stimulated environment and your experience added to our learning… much needed in our course and will be implemented in practice.”</a:t>
            </a:r>
          </a:p>
          <a:p>
            <a:pPr marL="0" indent="0" algn="l" rtl="0" fontAlgn="base">
              <a:buNone/>
            </a:pPr>
            <a:endParaRPr lang="en-US" sz="1800" dirty="0">
              <a:solidFill>
                <a:srgbClr val="201F1E"/>
              </a:solidFill>
              <a:latin typeface="Segoe UI" panose="020B0502040204020203" pitchFamily="34" charset="0"/>
            </a:endParaRPr>
          </a:p>
          <a:p>
            <a:pPr marL="0" indent="0" algn="l" rtl="0" fontAlgn="base">
              <a:buNone/>
            </a:pPr>
            <a:r>
              <a:rPr lang="en-US" sz="1800" b="1" i="0" u="sng" dirty="0">
                <a:solidFill>
                  <a:srgbClr val="FF0000"/>
                </a:solidFill>
                <a:effectLst/>
                <a:latin typeface="Segoe UI" panose="020B0502040204020203" pitchFamily="34" charset="0"/>
              </a:rPr>
              <a:t>Orla stated: </a:t>
            </a:r>
            <a:r>
              <a:rPr lang="en-US" sz="1800" b="0" i="0" dirty="0">
                <a:solidFill>
                  <a:srgbClr val="201F1E"/>
                </a:solidFill>
                <a:effectLst/>
                <a:latin typeface="Segoe UI" panose="020B0502040204020203" pitchFamily="34" charset="0"/>
              </a:rPr>
              <a:t>“ I thoroughly enjoyed this style of teaching. This module was very insightful into our learning in practice and it was valuable to hear of the process in which to care for someone and their families during these times. Being able to relate theory to practice…”</a:t>
            </a:r>
          </a:p>
          <a:p>
            <a:pPr marL="0" indent="0" algn="l" rtl="0" fontAlgn="base">
              <a:buNone/>
            </a:pPr>
            <a:endParaRPr lang="en-US" sz="1400" dirty="0">
              <a:solidFill>
                <a:srgbClr val="201F1E"/>
              </a:solidFill>
              <a:latin typeface="Segoe UI" panose="020B0502040204020203" pitchFamily="34" charset="0"/>
            </a:endParaRPr>
          </a:p>
          <a:p>
            <a:pPr marL="0" indent="0">
              <a:buNone/>
            </a:pPr>
            <a:endParaRPr lang="en-IE" dirty="0"/>
          </a:p>
        </p:txBody>
      </p:sp>
    </p:spTree>
    <p:extLst>
      <p:ext uri="{BB962C8B-B14F-4D97-AF65-F5344CB8AC3E}">
        <p14:creationId xmlns:p14="http://schemas.microsoft.com/office/powerpoint/2010/main" val="291857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41DE3-C4F1-4F2C-8106-2867B36FF215}"/>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8772F76B-E549-4CE4-9CD6-BBB9E47D2329}"/>
              </a:ext>
            </a:extLst>
          </p:cNvPr>
          <p:cNvSpPr>
            <a:spLocks noGrp="1"/>
          </p:cNvSpPr>
          <p:nvPr>
            <p:ph idx="1"/>
          </p:nvPr>
        </p:nvSpPr>
        <p:spPr/>
        <p:txBody>
          <a:bodyPr/>
          <a:lstStyle/>
          <a:p>
            <a:pPr marL="0" indent="0" algn="l" rtl="0" fontAlgn="base">
              <a:buNone/>
            </a:pPr>
            <a:r>
              <a:rPr lang="en-US" sz="2000" b="1" i="0" u="sng" dirty="0">
                <a:solidFill>
                  <a:srgbClr val="FF0000"/>
                </a:solidFill>
                <a:effectLst/>
                <a:latin typeface="inherit"/>
              </a:rPr>
              <a:t>Paula said: </a:t>
            </a:r>
            <a:r>
              <a:rPr lang="en-US" sz="2000" i="0" dirty="0">
                <a:solidFill>
                  <a:srgbClr val="000000"/>
                </a:solidFill>
                <a:effectLst/>
                <a:latin typeface="inherit"/>
              </a:rPr>
              <a:t>“</a:t>
            </a:r>
            <a:r>
              <a:rPr lang="en-US" sz="2000" i="0" dirty="0">
                <a:solidFill>
                  <a:srgbClr val="201F1E"/>
                </a:solidFill>
                <a:effectLst/>
                <a:latin typeface="Calibri,sans-serif"/>
              </a:rPr>
              <a:t>Dympna, your class on the last 24 hour of care pre and post death was beautiful. The peaceful atmosphere, the smaller </a:t>
            </a:r>
            <a:r>
              <a:rPr lang="en-US" sz="2000" i="0" dirty="0" err="1">
                <a:solidFill>
                  <a:srgbClr val="201F1E"/>
                </a:solidFill>
                <a:effectLst/>
                <a:latin typeface="Calibri,sans-serif"/>
              </a:rPr>
              <a:t>classs</a:t>
            </a:r>
            <a:r>
              <a:rPr lang="en-US" sz="2000" i="0" dirty="0">
                <a:solidFill>
                  <a:srgbClr val="201F1E"/>
                </a:solidFill>
                <a:effectLst/>
                <a:latin typeface="Calibri,sans-serif"/>
              </a:rPr>
              <a:t> size gave such a personal touch and allowed me to reflect on the reality of dying. </a:t>
            </a:r>
            <a:r>
              <a:rPr lang="en-US" sz="2000" i="0" dirty="0">
                <a:solidFill>
                  <a:srgbClr val="000000"/>
                </a:solidFill>
                <a:effectLst/>
                <a:latin typeface="Calibri,sans-serif"/>
              </a:rPr>
              <a:t>From experiencing my own father's death, your explanation of what was happening helped me accept everything that could be done for him was carried out with dignity and respect.</a:t>
            </a:r>
            <a:r>
              <a:rPr lang="en-US" sz="2000" i="0" dirty="0">
                <a:solidFill>
                  <a:srgbClr val="201F1E"/>
                </a:solidFill>
                <a:effectLst/>
                <a:latin typeface="Calibri,sans-serif"/>
              </a:rPr>
              <a:t> </a:t>
            </a:r>
            <a:r>
              <a:rPr lang="en-US" sz="2000" i="0" dirty="0">
                <a:solidFill>
                  <a:srgbClr val="000000"/>
                </a:solidFill>
                <a:effectLst/>
                <a:latin typeface="inherit"/>
              </a:rPr>
              <a:t>You explained the importance of having family to support the dying person and each other which I can relate to as well. </a:t>
            </a:r>
            <a:r>
              <a:rPr lang="en-US" sz="2000" dirty="0">
                <a:solidFill>
                  <a:srgbClr val="201F1E"/>
                </a:solidFill>
                <a:latin typeface="Segoe UI" panose="020B0502040204020203" pitchFamily="34" charset="0"/>
              </a:rPr>
              <a:t>..</a:t>
            </a:r>
            <a:r>
              <a:rPr lang="en-US" sz="2000" i="0" dirty="0">
                <a:solidFill>
                  <a:srgbClr val="000000"/>
                </a:solidFill>
                <a:effectLst/>
                <a:latin typeface="inherit"/>
              </a:rPr>
              <a:t>we treated the dead as if they were alive when preparing them by talking to them and the dignity and respect for the body afterward. Dympna, you addressed a very sensitive subject very well.  I personally think that the last 24 hour's of someone Life is a privilege and </a:t>
            </a:r>
            <a:r>
              <a:rPr lang="en-US" sz="2000" i="0" dirty="0" err="1">
                <a:solidFill>
                  <a:srgbClr val="000000"/>
                </a:solidFill>
                <a:effectLst/>
                <a:latin typeface="inherit"/>
              </a:rPr>
              <a:t>honour</a:t>
            </a:r>
            <a:r>
              <a:rPr lang="en-US" sz="2000" i="0" dirty="0">
                <a:solidFill>
                  <a:srgbClr val="000000"/>
                </a:solidFill>
                <a:effectLst/>
                <a:latin typeface="inherit"/>
              </a:rPr>
              <a:t>. You dealt with it so well.  Culture  was well addressed and this is so relevant in the current  multicultural society that we live in.   Thank you …”.</a:t>
            </a:r>
            <a:endParaRPr lang="en-US" sz="2000" i="0" dirty="0">
              <a:solidFill>
                <a:srgbClr val="201F1E"/>
              </a:solidFill>
              <a:effectLst/>
              <a:latin typeface="Segoe UI" panose="020B0502040204020203" pitchFamily="34" charset="0"/>
            </a:endParaRPr>
          </a:p>
          <a:p>
            <a:endParaRPr lang="en-IE" dirty="0"/>
          </a:p>
        </p:txBody>
      </p:sp>
    </p:spTree>
    <p:extLst>
      <p:ext uri="{BB962C8B-B14F-4D97-AF65-F5344CB8AC3E}">
        <p14:creationId xmlns:p14="http://schemas.microsoft.com/office/powerpoint/2010/main" val="78855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F0A14-5CB0-410C-B6FF-588552026C9C}"/>
              </a:ext>
            </a:extLst>
          </p:cNvPr>
          <p:cNvSpPr>
            <a:spLocks noGrp="1"/>
          </p:cNvSpPr>
          <p:nvPr>
            <p:ph idx="1"/>
          </p:nvPr>
        </p:nvSpPr>
        <p:spPr>
          <a:xfrm>
            <a:off x="251520" y="908720"/>
            <a:ext cx="8712968" cy="5949280"/>
          </a:xfrm>
        </p:spPr>
        <p:txBody>
          <a:bodyPr/>
          <a:lstStyle/>
          <a:p>
            <a:pPr marL="0" indent="0">
              <a:buNone/>
            </a:pPr>
            <a:r>
              <a:rPr lang="en-US" sz="1800" b="1" i="0" u="sng" dirty="0">
                <a:solidFill>
                  <a:srgbClr val="FF0000"/>
                </a:solidFill>
                <a:effectLst/>
                <a:latin typeface="Segoe UI" panose="020B0502040204020203" pitchFamily="34" charset="0"/>
              </a:rPr>
              <a:t>Clodagh: </a:t>
            </a:r>
            <a:r>
              <a:rPr lang="en-US" sz="1800" b="0" i="0" dirty="0">
                <a:solidFill>
                  <a:srgbClr val="201F1E"/>
                </a:solidFill>
                <a:effectLst/>
                <a:latin typeface="Segoe UI" panose="020B0502040204020203" pitchFamily="34" charset="0"/>
              </a:rPr>
              <a:t>“I hope this email finds you well. I felt you taught the </a:t>
            </a:r>
            <a:r>
              <a:rPr lang="en-US" sz="1800" b="0" i="0" dirty="0">
                <a:solidFill>
                  <a:srgbClr val="201F1E"/>
                </a:solidFill>
                <a:effectLst/>
                <a:latin typeface="Calibri" panose="020F0502020204030204" pitchFamily="34" charset="0"/>
              </a:rPr>
              <a:t>last 24 hours of care pre and post death excellent. I felt you were very respectful, open minded and culturally knowledgeable regarding rituals in the last 24 hours of care pre and post death.  I felt comfortable from the onset as you stated if you need to step out of the classroom to do so and how death can be a challenging aspect to talk about as many people can </a:t>
            </a:r>
            <a:r>
              <a:rPr lang="en-US" sz="1800" b="0" i="0" dirty="0" err="1">
                <a:solidFill>
                  <a:srgbClr val="201F1E"/>
                </a:solidFill>
                <a:effectLst/>
                <a:latin typeface="Calibri" panose="020F0502020204030204" pitchFamily="34" charset="0"/>
              </a:rPr>
              <a:t>empathise</a:t>
            </a:r>
            <a:r>
              <a:rPr lang="en-US" sz="1800" b="0" i="0" dirty="0">
                <a:solidFill>
                  <a:srgbClr val="201F1E"/>
                </a:solidFill>
                <a:effectLst/>
                <a:latin typeface="Calibri" panose="020F0502020204030204" pitchFamily="34" charset="0"/>
              </a:rPr>
              <a:t>/ relate to losing a loved one or supporting an individual in there last 24hrs on this earth,  I felt you were very respectful when conversions occurred as a group with my peers speaking about their own experiences. ”</a:t>
            </a:r>
          </a:p>
          <a:p>
            <a:pPr marL="0" indent="0">
              <a:buNone/>
            </a:pPr>
            <a:endParaRPr lang="en-US" sz="1800" b="0" i="0" dirty="0">
              <a:solidFill>
                <a:srgbClr val="201F1E"/>
              </a:solidFill>
              <a:effectLst/>
              <a:latin typeface="Segoe UI" panose="020B0502040204020203" pitchFamily="34" charset="0"/>
            </a:endParaRPr>
          </a:p>
          <a:p>
            <a:pPr marL="0" indent="0">
              <a:buNone/>
            </a:pPr>
            <a:r>
              <a:rPr lang="en-US" sz="1800" b="1" dirty="0">
                <a:solidFill>
                  <a:srgbClr val="FF0000"/>
                </a:solidFill>
                <a:latin typeface="Segoe UI" panose="020B0502040204020203" pitchFamily="34" charset="0"/>
              </a:rPr>
              <a:t>Conclusion: </a:t>
            </a:r>
            <a:r>
              <a:rPr lang="en-US" sz="1800" b="1" dirty="0">
                <a:solidFill>
                  <a:srgbClr val="04080C"/>
                </a:solidFill>
                <a:latin typeface="Segoe UI" panose="020B0502040204020203" pitchFamily="34" charset="0"/>
              </a:rPr>
              <a:t>Merge our talents!</a:t>
            </a:r>
            <a:endParaRPr lang="en-US" sz="1800" b="1" i="0" dirty="0">
              <a:solidFill>
                <a:srgbClr val="04080C"/>
              </a:solidFill>
              <a:effectLst/>
              <a:latin typeface="Segoe UI" panose="020B0502040204020203" pitchFamily="34" charset="0"/>
            </a:endParaRPr>
          </a:p>
          <a:p>
            <a:pPr marL="0" indent="0">
              <a:buNone/>
            </a:pPr>
            <a:endParaRPr lang="en-US" sz="1800" dirty="0">
              <a:solidFill>
                <a:srgbClr val="201F1E"/>
              </a:solidFill>
              <a:latin typeface="Segoe UI" panose="020B0502040204020203" pitchFamily="34" charset="0"/>
            </a:endParaRPr>
          </a:p>
          <a:p>
            <a:pPr marL="0" indent="0">
              <a:buNone/>
            </a:pPr>
            <a:r>
              <a:rPr lang="en-US" sz="1800" b="1" i="0">
                <a:solidFill>
                  <a:srgbClr val="FF0000"/>
                </a:solidFill>
                <a:effectLst/>
                <a:latin typeface="Segoe UI" panose="020B0502040204020203" pitchFamily="34" charset="0"/>
              </a:rPr>
              <a:t>Recommendations</a:t>
            </a:r>
            <a:r>
              <a:rPr lang="en-US" sz="1800" b="1" i="0" dirty="0">
                <a:solidFill>
                  <a:srgbClr val="FF0000"/>
                </a:solidFill>
                <a:effectLst/>
                <a:latin typeface="Segoe UI" panose="020B0502040204020203" pitchFamily="34" charset="0"/>
              </a:rPr>
              <a:t>:</a:t>
            </a:r>
          </a:p>
          <a:p>
            <a:pPr marL="0" indent="0">
              <a:buNone/>
            </a:pPr>
            <a:r>
              <a:rPr lang="en-US" sz="1800" dirty="0">
                <a:solidFill>
                  <a:srgbClr val="201F1E"/>
                </a:solidFill>
                <a:latin typeface="Segoe UI" panose="020B0502040204020203" pitchFamily="34" charset="0"/>
              </a:rPr>
              <a:t>Continue to implement the </a:t>
            </a:r>
            <a:r>
              <a:rPr lang="en-GB" sz="2800" b="1" dirty="0">
                <a:solidFill>
                  <a:srgbClr val="92D050"/>
                </a:solidFill>
              </a:rPr>
              <a:t>U</a:t>
            </a:r>
            <a:r>
              <a:rPr lang="en-GB" sz="2800" b="1" dirty="0">
                <a:solidFill>
                  <a:schemeClr val="accent3">
                    <a:lumMod val="60000"/>
                    <a:lumOff val="40000"/>
                  </a:schemeClr>
                </a:solidFill>
              </a:rPr>
              <a:t>D</a:t>
            </a:r>
            <a:r>
              <a:rPr lang="en-GB" sz="2800" b="1" dirty="0">
                <a:solidFill>
                  <a:schemeClr val="accent1"/>
                </a:solidFill>
              </a:rPr>
              <a:t>L </a:t>
            </a:r>
            <a:r>
              <a:rPr lang="en-US" sz="1800" dirty="0">
                <a:solidFill>
                  <a:srgbClr val="201F1E"/>
                </a:solidFill>
                <a:latin typeface="Segoe UI" panose="020B0502040204020203" pitchFamily="34" charset="0"/>
              </a:rPr>
              <a:t>principles in all theoretical and practical modules.</a:t>
            </a:r>
          </a:p>
          <a:p>
            <a:pPr marL="0" indent="0">
              <a:buNone/>
            </a:pPr>
            <a:endParaRPr lang="en-US" sz="1800" b="0" i="0" dirty="0">
              <a:solidFill>
                <a:srgbClr val="201F1E"/>
              </a:solidFill>
              <a:effectLst/>
              <a:latin typeface="Segoe UI" panose="020B0502040204020203" pitchFamily="34" charset="0"/>
            </a:endParaRPr>
          </a:p>
          <a:p>
            <a:pPr marL="0" indent="0">
              <a:buNone/>
            </a:pPr>
            <a:endParaRPr lang="en-US" sz="1800" b="0" i="0" dirty="0">
              <a:solidFill>
                <a:srgbClr val="201F1E"/>
              </a:solidFill>
              <a:effectLst/>
              <a:latin typeface="Segoe UI" panose="020B0502040204020203" pitchFamily="34" charset="0"/>
            </a:endParaRPr>
          </a:p>
          <a:p>
            <a:pPr marL="0" indent="0">
              <a:buNone/>
            </a:pPr>
            <a:endParaRPr lang="en-IE" sz="1100" dirty="0"/>
          </a:p>
        </p:txBody>
      </p:sp>
      <p:pic>
        <p:nvPicPr>
          <p:cNvPr id="5" name="Picture 4" descr="Illustration of the brain with the affective networks (the WHY of learning) at the center of the brain highlighted in green">
            <a:extLst>
              <a:ext uri="{FF2B5EF4-FFF2-40B4-BE49-F238E27FC236}">
                <a16:creationId xmlns:a16="http://schemas.microsoft.com/office/drawing/2014/main" id="{321848A3-82CC-464D-9E9C-ADDFE65E89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7584" y="4954552"/>
            <a:ext cx="1584176" cy="1354768"/>
          </a:xfrm>
          <a:prstGeom prst="rect">
            <a:avLst/>
          </a:prstGeom>
          <a:noFill/>
          <a:ln>
            <a:noFill/>
          </a:ln>
        </p:spPr>
      </p:pic>
      <p:pic>
        <p:nvPicPr>
          <p:cNvPr id="6" name="Picture 5" descr="Illustration of the brain with the recognition networks (the WHAT of learning) at the back of the brain highlighted in purple">
            <a:extLst>
              <a:ext uri="{FF2B5EF4-FFF2-40B4-BE49-F238E27FC236}">
                <a16:creationId xmlns:a16="http://schemas.microsoft.com/office/drawing/2014/main" id="{E3F850B9-D48A-41D3-AF07-CCB98B95B9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65004" y="4983126"/>
            <a:ext cx="1755068" cy="1354767"/>
          </a:xfrm>
          <a:prstGeom prst="rect">
            <a:avLst/>
          </a:prstGeom>
          <a:noFill/>
          <a:ln>
            <a:noFill/>
          </a:ln>
        </p:spPr>
      </p:pic>
      <p:pic>
        <p:nvPicPr>
          <p:cNvPr id="7" name="Picture 6" descr="Illustration of the brain with the strategic networks (the HOW of learning) at the front of the brain highlighted in blue">
            <a:extLst>
              <a:ext uri="{FF2B5EF4-FFF2-40B4-BE49-F238E27FC236}">
                <a16:creationId xmlns:a16="http://schemas.microsoft.com/office/drawing/2014/main" id="{79EBCBF5-BB34-46D4-988F-87C7E2983B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732240" y="4954552"/>
            <a:ext cx="1584176" cy="1354766"/>
          </a:xfrm>
          <a:prstGeom prst="rect">
            <a:avLst/>
          </a:prstGeom>
          <a:noFill/>
          <a:ln>
            <a:noFill/>
          </a:ln>
        </p:spPr>
      </p:pic>
    </p:spTree>
    <p:extLst>
      <p:ext uri="{BB962C8B-B14F-4D97-AF65-F5344CB8AC3E}">
        <p14:creationId xmlns:p14="http://schemas.microsoft.com/office/powerpoint/2010/main" val="114724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34BC-B796-4B31-BCD5-F8AB58DAB250}"/>
              </a:ext>
            </a:extLst>
          </p:cNvPr>
          <p:cNvSpPr>
            <a:spLocks noGrp="1"/>
          </p:cNvSpPr>
          <p:nvPr>
            <p:ph type="title"/>
          </p:nvPr>
        </p:nvSpPr>
        <p:spPr/>
        <p:txBody>
          <a:bodyPr/>
          <a:lstStyle/>
          <a:p>
            <a:r>
              <a:rPr lang="en-GB" dirty="0"/>
              <a:t>Recourses:</a:t>
            </a:r>
            <a:endParaRPr lang="en-IE" dirty="0"/>
          </a:p>
        </p:txBody>
      </p:sp>
      <p:sp>
        <p:nvSpPr>
          <p:cNvPr id="3" name="Content Placeholder 2">
            <a:extLst>
              <a:ext uri="{FF2B5EF4-FFF2-40B4-BE49-F238E27FC236}">
                <a16:creationId xmlns:a16="http://schemas.microsoft.com/office/drawing/2014/main" id="{0122C585-F23E-4F57-BBE0-76C4A2235095}"/>
              </a:ext>
            </a:extLst>
          </p:cNvPr>
          <p:cNvSpPr>
            <a:spLocks noGrp="1"/>
          </p:cNvSpPr>
          <p:nvPr>
            <p:ph idx="1"/>
          </p:nvPr>
        </p:nvSpPr>
        <p:spPr>
          <a:xfrm>
            <a:off x="457200" y="1600200"/>
            <a:ext cx="8435280" cy="4525963"/>
          </a:xfrm>
        </p:spPr>
        <p:txBody>
          <a:bodyPr/>
          <a:lstStyle/>
          <a:p>
            <a:pPr marL="0" indent="0">
              <a:buNone/>
            </a:pPr>
            <a:r>
              <a:rPr lang="en-IE" sz="1800" u="sng" dirty="0">
                <a:solidFill>
                  <a:srgbClr val="6FB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IE" sz="1800" u="sng"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https://www.cast.org/impact/universal-design-for-learning/accesssed 11/05/2022</a:t>
            </a:r>
            <a:r>
              <a:rPr lang="en-IE" sz="1800" u="sng"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IE" sz="1800" u="sng"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E" sz="1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https://ideal.com/diversity-and-inclusion/accessed 20/05/2022</a:t>
            </a:r>
            <a:r>
              <a:rPr lang="en-IE" sz="1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IE" sz="1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800" u="sng"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http://hdl.handle.net/10197/10154.</a:t>
            </a:r>
            <a:endParaRPr lang="en-IE" sz="1800" u="sng"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6671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389" y="476673"/>
            <a:ext cx="7339012" cy="580620"/>
          </a:xfrm>
        </p:spPr>
        <p:txBody>
          <a:bodyPr/>
          <a:lstStyle/>
          <a:p>
            <a:r>
              <a:rPr lang="en-IE" dirty="0"/>
              <a:t> </a:t>
            </a:r>
            <a:r>
              <a:rPr lang="en-IE" dirty="0">
                <a:solidFill>
                  <a:srgbClr val="FF0000"/>
                </a:solidFill>
              </a:rPr>
              <a:t>Thank you for your attention</a:t>
            </a:r>
          </a:p>
        </p:txBody>
      </p:sp>
      <p:sp>
        <p:nvSpPr>
          <p:cNvPr id="3" name="Text Placeholder 2"/>
          <p:cNvSpPr>
            <a:spLocks noGrp="1"/>
          </p:cNvSpPr>
          <p:nvPr>
            <p:ph idx="1"/>
          </p:nvPr>
        </p:nvSpPr>
        <p:spPr>
          <a:xfrm>
            <a:off x="1195389" y="1057293"/>
            <a:ext cx="7339012" cy="4429643"/>
          </a:xfrm>
        </p:spPr>
        <p:txBody>
          <a:bodyPr/>
          <a:lstStyle/>
          <a:p>
            <a:pPr marL="0" indent="0" algn="ctr">
              <a:buNone/>
            </a:pPr>
            <a:r>
              <a:rPr lang="en-IE"/>
              <a:t> Special Thanks to: </a:t>
            </a:r>
          </a:p>
          <a:p>
            <a:pPr marL="0" indent="0" algn="ctr">
              <a:buNone/>
            </a:pPr>
            <a:r>
              <a:rPr lang="en-IE"/>
              <a:t>my </a:t>
            </a:r>
            <a:r>
              <a:rPr lang="en-IE" b="1">
                <a:solidFill>
                  <a:srgbClr val="4B21B5"/>
                </a:solidFill>
              </a:rPr>
              <a:t>family, </a:t>
            </a:r>
            <a:r>
              <a:rPr lang="en-IE"/>
              <a:t>friends, </a:t>
            </a:r>
            <a:r>
              <a:rPr lang="en-IE" b="1">
                <a:solidFill>
                  <a:srgbClr val="FF0000"/>
                </a:solidFill>
              </a:rPr>
              <a:t>DPA team, </a:t>
            </a:r>
          </a:p>
          <a:p>
            <a:pPr marL="0" indent="0" algn="ctr">
              <a:buNone/>
            </a:pPr>
            <a:r>
              <a:rPr lang="en-IE"/>
              <a:t>St Angela's SNSDS,</a:t>
            </a:r>
            <a:r>
              <a:rPr lang="en-GB" b="1">
                <a:solidFill>
                  <a:srgbClr val="92D050"/>
                </a:solidFill>
              </a:rPr>
              <a:t> U</a:t>
            </a:r>
            <a:r>
              <a:rPr lang="en-GB" b="1">
                <a:solidFill>
                  <a:schemeClr val="accent3">
                    <a:lumMod val="60000"/>
                    <a:lumOff val="40000"/>
                  </a:schemeClr>
                </a:solidFill>
              </a:rPr>
              <a:t>D</a:t>
            </a:r>
            <a:r>
              <a:rPr lang="en-GB" b="1">
                <a:solidFill>
                  <a:schemeClr val="accent1"/>
                </a:solidFill>
              </a:rPr>
              <a:t>L team,</a:t>
            </a:r>
            <a:r>
              <a:rPr lang="en-IE"/>
              <a:t> </a:t>
            </a:r>
          </a:p>
          <a:p>
            <a:pPr marL="0" indent="0" algn="ctr">
              <a:buNone/>
            </a:pPr>
            <a:r>
              <a:rPr lang="en-IE">
                <a:solidFill>
                  <a:srgbClr val="FF0000"/>
                </a:solidFill>
              </a:rPr>
              <a:t>to you all</a:t>
            </a:r>
            <a:r>
              <a:rPr lang="en-IE"/>
              <a:t> for listening and </a:t>
            </a:r>
          </a:p>
          <a:p>
            <a:pPr marL="0" indent="0" algn="ctr">
              <a:buNone/>
            </a:pPr>
            <a:r>
              <a:rPr lang="en-IE"/>
              <a:t>most especially </a:t>
            </a:r>
            <a:r>
              <a:rPr lang="en-IE" b="1">
                <a:solidFill>
                  <a:srgbClr val="741869"/>
                </a:solidFill>
              </a:rPr>
              <a:t>to all the students </a:t>
            </a:r>
            <a:r>
              <a:rPr lang="en-IE"/>
              <a:t>who participated in the module.</a:t>
            </a:r>
          </a:p>
          <a:p>
            <a:pPr marL="0" indent="0" algn="ctr">
              <a:buNone/>
            </a:pPr>
            <a:endParaRPr lang="en-IE"/>
          </a:p>
          <a:p>
            <a:pPr marL="0" indent="0">
              <a:buNone/>
            </a:pPr>
            <a:endParaRPr lang="en-IE" dirty="0"/>
          </a:p>
        </p:txBody>
      </p:sp>
      <p:pic>
        <p:nvPicPr>
          <p:cNvPr id="6" name="Picture 5" descr="C:\Users\dympna.walsh\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437112"/>
            <a:ext cx="5904656"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99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t_Angela's">
      <a:dk1>
        <a:srgbClr val="254467"/>
      </a:dk1>
      <a:lt1>
        <a:sysClr val="window" lastClr="FFFFFF"/>
      </a:lt1>
      <a:dk2>
        <a:srgbClr val="1F497D"/>
      </a:dk2>
      <a:lt2>
        <a:srgbClr val="EAE5E0"/>
      </a:lt2>
      <a:accent1>
        <a:srgbClr val="6FB3C1"/>
      </a:accent1>
      <a:accent2>
        <a:srgbClr val="E5B53A"/>
      </a:accent2>
      <a:accent3>
        <a:srgbClr val="611F60"/>
      </a:accent3>
      <a:accent4>
        <a:srgbClr val="AB4A9C"/>
      </a:accent4>
      <a:accent5>
        <a:srgbClr val="CADB37"/>
      </a:accent5>
      <a:accent6>
        <a:srgbClr val="FE8220"/>
      </a:accent6>
      <a:hlink>
        <a:srgbClr val="6FB3C1"/>
      </a:hlink>
      <a:folHlink>
        <a:srgbClr val="611F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3E9256A7BFA40B79FA67F367E79A1" ma:contentTypeVersion="16" ma:contentTypeDescription="Create a new document." ma:contentTypeScope="" ma:versionID="d517129659b5cd6555f10fe898a783cd">
  <xsd:schema xmlns:xsd="http://www.w3.org/2001/XMLSchema" xmlns:xs="http://www.w3.org/2001/XMLSchema" xmlns:p="http://schemas.microsoft.com/office/2006/metadata/properties" xmlns:ns2="a58c1b94-65d1-4e38-b8e1-e498d895fca4" xmlns:ns3="75a471de-404f-40b4-9f9c-3ac2543cde8b" targetNamespace="http://schemas.microsoft.com/office/2006/metadata/properties" ma:root="true" ma:fieldsID="ee02f2f0654e70d6c3b13c7656e34441" ns2:_="" ns3:_="">
    <xsd:import namespace="a58c1b94-65d1-4e38-b8e1-e498d895fca4"/>
    <xsd:import namespace="75a471de-404f-40b4-9f9c-3ac2543cde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c1b94-65d1-4e38-b8e1-e498d895f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43918f-7f13-4f3b-b786-1657d6d5e7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a471de-404f-40b4-9f9c-3ac2543cde8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058e27-b5eb-49e8-bdce-3692d4a7f708}" ma:internalName="TaxCatchAll" ma:showField="CatchAllData" ma:web="75a471de-404f-40b4-9f9c-3ac2543cde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5a471de-404f-40b4-9f9c-3ac2543cde8b" xsi:nil="true"/>
    <lcf76f155ced4ddcb4097134ff3c332f xmlns="a58c1b94-65d1-4e38-b8e1-e498d895fc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635A5F-1EC0-4D11-A16E-7454A3556BE7}"/>
</file>

<file path=customXml/itemProps2.xml><?xml version="1.0" encoding="utf-8"?>
<ds:datastoreItem xmlns:ds="http://schemas.openxmlformats.org/officeDocument/2006/customXml" ds:itemID="{27F8D374-13C9-4B4A-A381-A58B5B70897B}"/>
</file>

<file path=customXml/itemProps3.xml><?xml version="1.0" encoding="utf-8"?>
<ds:datastoreItem xmlns:ds="http://schemas.openxmlformats.org/officeDocument/2006/customXml" ds:itemID="{177C7879-B661-490C-9DA8-6A58B5F748EC}"/>
</file>

<file path=docProps/app.xml><?xml version="1.0" encoding="utf-8"?>
<Properties xmlns="http://schemas.openxmlformats.org/officeDocument/2006/extended-properties" xmlns:vt="http://schemas.openxmlformats.org/officeDocument/2006/docPropsVTypes">
  <Template/>
  <TotalTime>18418</TotalTime>
  <Words>816</Words>
  <Application>Microsoft Office PowerPoint</Application>
  <PresentationFormat>On-screen Show (4:3)</PresentationFormat>
  <Paragraphs>69</Paragraphs>
  <Slides>9</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Calibri,sans-serif</vt:lpstr>
      <vt:lpstr>inherit</vt:lpstr>
      <vt:lpstr>Segoe UI</vt:lpstr>
      <vt:lpstr>Times New Roman</vt:lpstr>
      <vt:lpstr>Office Theme</vt:lpstr>
      <vt:lpstr>PowerPoint Presentation</vt:lpstr>
      <vt:lpstr>Background </vt:lpstr>
      <vt:lpstr>Introduction</vt:lpstr>
      <vt:lpstr> UDL IMPLEMENTATION</vt:lpstr>
      <vt:lpstr>Impact of UDL implementation</vt:lpstr>
      <vt:lpstr>PowerPoint Presentation</vt:lpstr>
      <vt:lpstr>PowerPoint Presentation</vt:lpstr>
      <vt:lpstr>Recourses:</vt:lpstr>
      <vt:lpstr> Thank you for your attention</vt:lpstr>
    </vt:vector>
  </TitlesOfParts>
  <Company>TEST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 test</dc:creator>
  <cp:lastModifiedBy>Patricia Henry</cp:lastModifiedBy>
  <cp:revision>533</cp:revision>
  <cp:lastPrinted>2020-02-19T12:03:49Z</cp:lastPrinted>
  <dcterms:created xsi:type="dcterms:W3CDTF">2011-06-08T11:05:53Z</dcterms:created>
  <dcterms:modified xsi:type="dcterms:W3CDTF">2022-05-23T12:06:18Z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0x010100E6F3E9256A7BFA40B79FA67F367E79A1</vt:lpwstr>
  </property>
</Properties>
</file>